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376" r:id="rId3"/>
    <p:sldId id="377" r:id="rId4"/>
    <p:sldId id="378" r:id="rId5"/>
    <p:sldId id="463" r:id="rId6"/>
    <p:sldId id="287" r:id="rId7"/>
    <p:sldId id="381" r:id="rId8"/>
    <p:sldId id="290" r:id="rId9"/>
    <p:sldId id="260" r:id="rId10"/>
    <p:sldId id="382" r:id="rId11"/>
    <p:sldId id="374" r:id="rId12"/>
    <p:sldId id="373" r:id="rId13"/>
    <p:sldId id="383" r:id="rId14"/>
    <p:sldId id="385" r:id="rId15"/>
    <p:sldId id="422" r:id="rId16"/>
    <p:sldId id="387" r:id="rId17"/>
    <p:sldId id="389" r:id="rId18"/>
    <p:sldId id="392" r:id="rId19"/>
    <p:sldId id="393" r:id="rId20"/>
    <p:sldId id="394" r:id="rId21"/>
    <p:sldId id="395" r:id="rId22"/>
    <p:sldId id="390" r:id="rId23"/>
    <p:sldId id="391" r:id="rId24"/>
    <p:sldId id="396" r:id="rId25"/>
    <p:sldId id="425" r:id="rId26"/>
    <p:sldId id="426" r:id="rId27"/>
    <p:sldId id="427" r:id="rId28"/>
    <p:sldId id="428" r:id="rId29"/>
    <p:sldId id="429" r:id="rId30"/>
    <p:sldId id="430" r:id="rId31"/>
    <p:sldId id="434" r:id="rId32"/>
    <p:sldId id="431" r:id="rId33"/>
    <p:sldId id="437" r:id="rId34"/>
    <p:sldId id="438" r:id="rId35"/>
    <p:sldId id="411" r:id="rId36"/>
    <p:sldId id="468" r:id="rId37"/>
    <p:sldId id="469" r:id="rId38"/>
    <p:sldId id="470" r:id="rId39"/>
    <p:sldId id="412" r:id="rId40"/>
    <p:sldId id="416" r:id="rId41"/>
    <p:sldId id="413" r:id="rId42"/>
    <p:sldId id="379" r:id="rId43"/>
    <p:sldId id="414" r:id="rId44"/>
    <p:sldId id="419" r:id="rId45"/>
    <p:sldId id="275" r:id="rId46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6BAB"/>
    <a:srgbClr val="84A5CA"/>
    <a:srgbClr val="AAC1DA"/>
    <a:srgbClr val="8374A2"/>
    <a:srgbClr val="D1DBEB"/>
    <a:srgbClr val="5F5F5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113A9D2-9D6B-4929-AA2D-F23B5EE8CBE7}" styleName="Tema Uygulanmış Stil 2 - Vurgu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Tema Uygulanmış Stil 2 - Vurgu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Tema Uygulanmış Stil 2 - Vurgu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E171933-4619-4E11-9A3F-F7608DF75F80}" styleName="Orta Stil 1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77" autoAdjust="0"/>
    <p:restoredTop sz="94628" autoAdjust="0"/>
  </p:normalViewPr>
  <p:slideViewPr>
    <p:cSldViewPr>
      <p:cViewPr varScale="1">
        <p:scale>
          <a:sx n="115" d="100"/>
          <a:sy n="115" d="100"/>
        </p:scale>
        <p:origin x="12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43A670-DBD4-4BA9-A708-E3529948D1FB}" type="doc">
      <dgm:prSet loTypeId="urn:microsoft.com/office/officeart/2005/8/layout/radial1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9A31E6B7-85B9-4A07-AB53-79E7A2353639}">
      <dgm:prSet phldrT="[Metin]" custT="1"/>
      <dgm:spPr/>
      <dgm:t>
        <a:bodyPr/>
        <a:lstStyle/>
        <a:p>
          <a:r>
            <a:rPr lang="tr-TR" sz="1900" b="1" dirty="0">
              <a:latin typeface="Calibri" pitchFamily="34" charset="0"/>
            </a:rPr>
            <a:t>GAÜN TEKSTİL</a:t>
          </a:r>
        </a:p>
      </dgm:t>
    </dgm:pt>
    <dgm:pt modelId="{14E38080-2786-432E-BC69-D80431A715D5}" type="parTrans" cxnId="{1814A6CF-6451-4A3E-AE76-02E5482C78B6}">
      <dgm:prSet/>
      <dgm:spPr/>
      <dgm:t>
        <a:bodyPr/>
        <a:lstStyle/>
        <a:p>
          <a:endParaRPr lang="tr-TR" sz="1900" b="1">
            <a:latin typeface="Calibri" pitchFamily="34" charset="0"/>
          </a:endParaRPr>
        </a:p>
      </dgm:t>
    </dgm:pt>
    <dgm:pt modelId="{93829BEB-8627-4B22-AC0E-BEC88570E36D}" type="sibTrans" cxnId="{1814A6CF-6451-4A3E-AE76-02E5482C78B6}">
      <dgm:prSet/>
      <dgm:spPr/>
      <dgm:t>
        <a:bodyPr/>
        <a:lstStyle/>
        <a:p>
          <a:endParaRPr lang="tr-TR" sz="1900" b="1">
            <a:latin typeface="Calibri" pitchFamily="34" charset="0"/>
          </a:endParaRPr>
        </a:p>
      </dgm:t>
    </dgm:pt>
    <dgm:pt modelId="{8071EE7B-644F-48E8-A5BB-DC8ABCD8E745}">
      <dgm:prSet phldrT="[Metin]" custT="1"/>
      <dgm:spPr/>
      <dgm:t>
        <a:bodyPr/>
        <a:lstStyle/>
        <a:p>
          <a:r>
            <a:rPr lang="tr-TR" sz="1900" b="1" dirty="0">
              <a:latin typeface="Calibri" pitchFamily="34" charset="0"/>
            </a:rPr>
            <a:t>İngilizce Eğitim Dili</a:t>
          </a:r>
        </a:p>
      </dgm:t>
    </dgm:pt>
    <dgm:pt modelId="{EF8DF1E7-0CF9-4DBD-B15C-2B453F4944C7}" type="parTrans" cxnId="{383A4F36-0816-4CDD-BB20-DE14AE5169E8}">
      <dgm:prSet custT="1"/>
      <dgm:spPr/>
      <dgm:t>
        <a:bodyPr/>
        <a:lstStyle/>
        <a:p>
          <a:endParaRPr lang="tr-TR" sz="1900" b="1">
            <a:latin typeface="Calibri" pitchFamily="34" charset="0"/>
          </a:endParaRPr>
        </a:p>
      </dgm:t>
    </dgm:pt>
    <dgm:pt modelId="{B7A710BB-7C9D-4A1A-B148-DFCAE8920234}" type="sibTrans" cxnId="{383A4F36-0816-4CDD-BB20-DE14AE5169E8}">
      <dgm:prSet/>
      <dgm:spPr/>
      <dgm:t>
        <a:bodyPr/>
        <a:lstStyle/>
        <a:p>
          <a:endParaRPr lang="tr-TR" sz="1900" b="1">
            <a:latin typeface="Calibri" pitchFamily="34" charset="0"/>
          </a:endParaRPr>
        </a:p>
      </dgm:t>
    </dgm:pt>
    <dgm:pt modelId="{173B7248-466D-4EA1-A5BA-F8FB15C87F76}">
      <dgm:prSet phldrT="[Metin]" custT="1"/>
      <dgm:spPr/>
      <dgm:t>
        <a:bodyPr/>
        <a:lstStyle/>
        <a:p>
          <a:r>
            <a:rPr lang="tr-TR" sz="1900" b="1" dirty="0">
              <a:latin typeface="Calibri" pitchFamily="34" charset="0"/>
            </a:rPr>
            <a:t>İki bölüm bitirme</a:t>
          </a:r>
        </a:p>
      </dgm:t>
    </dgm:pt>
    <dgm:pt modelId="{0B09ACFB-ECF8-48E7-B61F-2D58C0AB30A6}" type="parTrans" cxnId="{6EA03C91-15FD-41CD-BAFF-15420D14658B}">
      <dgm:prSet custT="1"/>
      <dgm:spPr/>
      <dgm:t>
        <a:bodyPr/>
        <a:lstStyle/>
        <a:p>
          <a:endParaRPr lang="tr-TR" sz="1900" b="1">
            <a:latin typeface="Calibri" pitchFamily="34" charset="0"/>
          </a:endParaRPr>
        </a:p>
      </dgm:t>
    </dgm:pt>
    <dgm:pt modelId="{BEC1C401-D1D6-4DAD-BFC1-CF0AD4E9A15A}" type="sibTrans" cxnId="{6EA03C91-15FD-41CD-BAFF-15420D14658B}">
      <dgm:prSet/>
      <dgm:spPr/>
      <dgm:t>
        <a:bodyPr/>
        <a:lstStyle/>
        <a:p>
          <a:endParaRPr lang="tr-TR" sz="1900" b="1">
            <a:latin typeface="Calibri" pitchFamily="34" charset="0"/>
          </a:endParaRPr>
        </a:p>
      </dgm:t>
    </dgm:pt>
    <dgm:pt modelId="{37079224-88D0-44F6-9FEB-DEE87929C20B}">
      <dgm:prSet phldrT="[Metin]" custT="1"/>
      <dgm:spPr/>
      <dgm:t>
        <a:bodyPr/>
        <a:lstStyle/>
        <a:p>
          <a:r>
            <a:rPr lang="tr-TR" sz="1900" b="1" dirty="0" err="1">
              <a:latin typeface="Calibri" pitchFamily="34" charset="0"/>
            </a:rPr>
            <a:t>İntörn</a:t>
          </a:r>
          <a:r>
            <a:rPr lang="tr-TR" sz="1900" b="1" dirty="0">
              <a:latin typeface="Calibri" pitchFamily="34" charset="0"/>
            </a:rPr>
            <a:t> mühendis</a:t>
          </a:r>
        </a:p>
      </dgm:t>
    </dgm:pt>
    <dgm:pt modelId="{6D1917E8-5F7C-497A-AFB4-745AC2EEB3B2}" type="parTrans" cxnId="{5167571A-E6B7-481A-BA90-4BFF9855FC11}">
      <dgm:prSet custT="1"/>
      <dgm:spPr/>
      <dgm:t>
        <a:bodyPr/>
        <a:lstStyle/>
        <a:p>
          <a:endParaRPr lang="tr-TR" sz="1900" b="1">
            <a:latin typeface="Calibri" pitchFamily="34" charset="0"/>
          </a:endParaRPr>
        </a:p>
      </dgm:t>
    </dgm:pt>
    <dgm:pt modelId="{DE2EDF45-9912-4ECB-837F-929B24D943D2}" type="sibTrans" cxnId="{5167571A-E6B7-481A-BA90-4BFF9855FC11}">
      <dgm:prSet/>
      <dgm:spPr/>
      <dgm:t>
        <a:bodyPr/>
        <a:lstStyle/>
        <a:p>
          <a:endParaRPr lang="tr-TR" sz="1900" b="1">
            <a:latin typeface="Calibri" pitchFamily="34" charset="0"/>
          </a:endParaRPr>
        </a:p>
      </dgm:t>
    </dgm:pt>
    <dgm:pt modelId="{9D01A6DE-623E-42E9-B619-4C677F457C81}">
      <dgm:prSet phldrT="[Metin]" custT="1"/>
      <dgm:spPr/>
      <dgm:t>
        <a:bodyPr/>
        <a:lstStyle/>
        <a:p>
          <a:r>
            <a:rPr lang="tr-TR" sz="1900" b="1" dirty="0">
              <a:latin typeface="Calibri" pitchFamily="34" charset="0"/>
            </a:rPr>
            <a:t>Sanayi Şehri Gaziantep</a:t>
          </a:r>
        </a:p>
      </dgm:t>
    </dgm:pt>
    <dgm:pt modelId="{AD377721-6868-4559-BDE1-40763DB62B90}" type="parTrans" cxnId="{4D4AFE64-7C4D-4F45-A240-25A3D7D7FDD4}">
      <dgm:prSet custT="1"/>
      <dgm:spPr/>
      <dgm:t>
        <a:bodyPr/>
        <a:lstStyle/>
        <a:p>
          <a:endParaRPr lang="tr-TR" sz="1900" b="1">
            <a:latin typeface="Calibri" pitchFamily="34" charset="0"/>
          </a:endParaRPr>
        </a:p>
      </dgm:t>
    </dgm:pt>
    <dgm:pt modelId="{EE3CB6F0-8CD7-456B-8C80-C8DDB29C203D}" type="sibTrans" cxnId="{4D4AFE64-7C4D-4F45-A240-25A3D7D7FDD4}">
      <dgm:prSet/>
      <dgm:spPr/>
      <dgm:t>
        <a:bodyPr/>
        <a:lstStyle/>
        <a:p>
          <a:endParaRPr lang="tr-TR" sz="1900" b="1">
            <a:latin typeface="Calibri" pitchFamily="34" charset="0"/>
          </a:endParaRPr>
        </a:p>
      </dgm:t>
    </dgm:pt>
    <dgm:pt modelId="{FD4AC056-8711-4242-B4B7-6797461A85AB}">
      <dgm:prSet custT="1"/>
      <dgm:spPr/>
      <dgm:t>
        <a:bodyPr/>
        <a:lstStyle/>
        <a:p>
          <a:r>
            <a:rPr lang="tr-TR" sz="1900" b="1" dirty="0">
              <a:latin typeface="Calibri" pitchFamily="34" charset="0"/>
            </a:rPr>
            <a:t>Yurtdışı eğitim</a:t>
          </a:r>
        </a:p>
      </dgm:t>
    </dgm:pt>
    <dgm:pt modelId="{079F3E8C-6171-4541-882E-36B5B86FCE2D}" type="parTrans" cxnId="{2080748B-A4CD-4C2A-97BC-39112C861FC5}">
      <dgm:prSet custT="1"/>
      <dgm:spPr/>
      <dgm:t>
        <a:bodyPr/>
        <a:lstStyle/>
        <a:p>
          <a:endParaRPr lang="tr-TR" sz="1900" b="1">
            <a:latin typeface="Calibri" pitchFamily="34" charset="0"/>
          </a:endParaRPr>
        </a:p>
      </dgm:t>
    </dgm:pt>
    <dgm:pt modelId="{CBC4A716-60BE-4093-8300-74B10B199696}" type="sibTrans" cxnId="{2080748B-A4CD-4C2A-97BC-39112C861FC5}">
      <dgm:prSet/>
      <dgm:spPr/>
      <dgm:t>
        <a:bodyPr/>
        <a:lstStyle/>
        <a:p>
          <a:endParaRPr lang="tr-TR" sz="1900" b="1">
            <a:latin typeface="Calibri" pitchFamily="34" charset="0"/>
          </a:endParaRPr>
        </a:p>
      </dgm:t>
    </dgm:pt>
    <dgm:pt modelId="{06160380-0F1F-4C4D-995F-86F7933C9CF3}" type="pres">
      <dgm:prSet presAssocID="{5343A670-DBD4-4BA9-A708-E3529948D1F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7457A04-E6ED-4234-8367-96D8F07D8E1F}" type="pres">
      <dgm:prSet presAssocID="{9A31E6B7-85B9-4A07-AB53-79E7A2353639}" presName="centerShape" presStyleLbl="node0" presStyleIdx="0" presStyleCnt="1"/>
      <dgm:spPr/>
    </dgm:pt>
    <dgm:pt modelId="{86A23CAC-E030-4E6C-B407-F2D85695A6F5}" type="pres">
      <dgm:prSet presAssocID="{EF8DF1E7-0CF9-4DBD-B15C-2B453F4944C7}" presName="Name9" presStyleLbl="parChTrans1D2" presStyleIdx="0" presStyleCnt="5"/>
      <dgm:spPr/>
    </dgm:pt>
    <dgm:pt modelId="{A231F632-E46E-42D3-BC5F-56195660473F}" type="pres">
      <dgm:prSet presAssocID="{EF8DF1E7-0CF9-4DBD-B15C-2B453F4944C7}" presName="connTx" presStyleLbl="parChTrans1D2" presStyleIdx="0" presStyleCnt="5"/>
      <dgm:spPr/>
    </dgm:pt>
    <dgm:pt modelId="{62EDA14B-2F6A-40B9-9EDB-B8A9F573738B}" type="pres">
      <dgm:prSet presAssocID="{8071EE7B-644F-48E8-A5BB-DC8ABCD8E745}" presName="node" presStyleLbl="node1" presStyleIdx="0" presStyleCnt="5">
        <dgm:presLayoutVars>
          <dgm:bulletEnabled val="1"/>
        </dgm:presLayoutVars>
      </dgm:prSet>
      <dgm:spPr/>
    </dgm:pt>
    <dgm:pt modelId="{D232DBCD-3CD0-4B2B-8DB8-4219C33EEA09}" type="pres">
      <dgm:prSet presAssocID="{0B09ACFB-ECF8-48E7-B61F-2D58C0AB30A6}" presName="Name9" presStyleLbl="parChTrans1D2" presStyleIdx="1" presStyleCnt="5"/>
      <dgm:spPr/>
    </dgm:pt>
    <dgm:pt modelId="{4222D0C6-2DB8-4D06-B655-1E68DFE2B27B}" type="pres">
      <dgm:prSet presAssocID="{0B09ACFB-ECF8-48E7-B61F-2D58C0AB30A6}" presName="connTx" presStyleLbl="parChTrans1D2" presStyleIdx="1" presStyleCnt="5"/>
      <dgm:spPr/>
    </dgm:pt>
    <dgm:pt modelId="{01DF1E21-0B06-4FFE-8581-D62C82B49A18}" type="pres">
      <dgm:prSet presAssocID="{173B7248-466D-4EA1-A5BA-F8FB15C87F76}" presName="node" presStyleLbl="node1" presStyleIdx="1" presStyleCnt="5">
        <dgm:presLayoutVars>
          <dgm:bulletEnabled val="1"/>
        </dgm:presLayoutVars>
      </dgm:prSet>
      <dgm:spPr/>
    </dgm:pt>
    <dgm:pt modelId="{0B5673B0-1F30-4AA6-9B89-37EC71F14572}" type="pres">
      <dgm:prSet presAssocID="{079F3E8C-6171-4541-882E-36B5B86FCE2D}" presName="Name9" presStyleLbl="parChTrans1D2" presStyleIdx="2" presStyleCnt="5"/>
      <dgm:spPr/>
    </dgm:pt>
    <dgm:pt modelId="{BC349984-C313-43B5-BCC0-AFB42CB4CED5}" type="pres">
      <dgm:prSet presAssocID="{079F3E8C-6171-4541-882E-36B5B86FCE2D}" presName="connTx" presStyleLbl="parChTrans1D2" presStyleIdx="2" presStyleCnt="5"/>
      <dgm:spPr/>
    </dgm:pt>
    <dgm:pt modelId="{99B8292A-FBAB-4C0C-B202-A050FA1145EA}" type="pres">
      <dgm:prSet presAssocID="{FD4AC056-8711-4242-B4B7-6797461A85AB}" presName="node" presStyleLbl="node1" presStyleIdx="2" presStyleCnt="5">
        <dgm:presLayoutVars>
          <dgm:bulletEnabled val="1"/>
        </dgm:presLayoutVars>
      </dgm:prSet>
      <dgm:spPr/>
    </dgm:pt>
    <dgm:pt modelId="{F656302F-F4E9-421A-B35F-0FDF65632686}" type="pres">
      <dgm:prSet presAssocID="{6D1917E8-5F7C-497A-AFB4-745AC2EEB3B2}" presName="Name9" presStyleLbl="parChTrans1D2" presStyleIdx="3" presStyleCnt="5"/>
      <dgm:spPr/>
    </dgm:pt>
    <dgm:pt modelId="{E91F3296-F5EA-4BC9-90D8-A7C93EBD075C}" type="pres">
      <dgm:prSet presAssocID="{6D1917E8-5F7C-497A-AFB4-745AC2EEB3B2}" presName="connTx" presStyleLbl="parChTrans1D2" presStyleIdx="3" presStyleCnt="5"/>
      <dgm:spPr/>
    </dgm:pt>
    <dgm:pt modelId="{D441888B-5271-4858-BA1A-3EB7C90A651C}" type="pres">
      <dgm:prSet presAssocID="{37079224-88D0-44F6-9FEB-DEE87929C20B}" presName="node" presStyleLbl="node1" presStyleIdx="3" presStyleCnt="5" custScaleX="117728">
        <dgm:presLayoutVars>
          <dgm:bulletEnabled val="1"/>
        </dgm:presLayoutVars>
      </dgm:prSet>
      <dgm:spPr/>
    </dgm:pt>
    <dgm:pt modelId="{F9041F18-F9A7-4373-A16F-91F59AF4A796}" type="pres">
      <dgm:prSet presAssocID="{AD377721-6868-4559-BDE1-40763DB62B90}" presName="Name9" presStyleLbl="parChTrans1D2" presStyleIdx="4" presStyleCnt="5"/>
      <dgm:spPr/>
    </dgm:pt>
    <dgm:pt modelId="{CCD15651-E841-4F77-97E5-23208554B5B9}" type="pres">
      <dgm:prSet presAssocID="{AD377721-6868-4559-BDE1-40763DB62B90}" presName="connTx" presStyleLbl="parChTrans1D2" presStyleIdx="4" presStyleCnt="5"/>
      <dgm:spPr/>
    </dgm:pt>
    <dgm:pt modelId="{086913F1-DBD1-4C6A-8E69-B0C7AF1DA21F}" type="pres">
      <dgm:prSet presAssocID="{9D01A6DE-623E-42E9-B619-4C677F457C81}" presName="node" presStyleLbl="node1" presStyleIdx="4" presStyleCnt="5" custScaleX="110855">
        <dgm:presLayoutVars>
          <dgm:bulletEnabled val="1"/>
        </dgm:presLayoutVars>
      </dgm:prSet>
      <dgm:spPr/>
    </dgm:pt>
  </dgm:ptLst>
  <dgm:cxnLst>
    <dgm:cxn modelId="{FD036711-F07E-4B1B-8691-2812954A0493}" type="presOf" srcId="{079F3E8C-6171-4541-882E-36B5B86FCE2D}" destId="{0B5673B0-1F30-4AA6-9B89-37EC71F14572}" srcOrd="0" destOrd="0" presId="urn:microsoft.com/office/officeart/2005/8/layout/radial1"/>
    <dgm:cxn modelId="{21591615-7810-4460-B0E4-5112D6533D8B}" type="presOf" srcId="{EF8DF1E7-0CF9-4DBD-B15C-2B453F4944C7}" destId="{86A23CAC-E030-4E6C-B407-F2D85695A6F5}" srcOrd="0" destOrd="0" presId="urn:microsoft.com/office/officeart/2005/8/layout/radial1"/>
    <dgm:cxn modelId="{EF8A2819-A70D-4288-98B1-102EAF7D7B29}" type="presOf" srcId="{9A31E6B7-85B9-4A07-AB53-79E7A2353639}" destId="{B7457A04-E6ED-4234-8367-96D8F07D8E1F}" srcOrd="0" destOrd="0" presId="urn:microsoft.com/office/officeart/2005/8/layout/radial1"/>
    <dgm:cxn modelId="{5167571A-E6B7-481A-BA90-4BFF9855FC11}" srcId="{9A31E6B7-85B9-4A07-AB53-79E7A2353639}" destId="{37079224-88D0-44F6-9FEB-DEE87929C20B}" srcOrd="3" destOrd="0" parTransId="{6D1917E8-5F7C-497A-AFB4-745AC2EEB3B2}" sibTransId="{DE2EDF45-9912-4ECB-837F-929B24D943D2}"/>
    <dgm:cxn modelId="{CEC73022-A07D-4821-81B4-23C4FEEB9680}" type="presOf" srcId="{8071EE7B-644F-48E8-A5BB-DC8ABCD8E745}" destId="{62EDA14B-2F6A-40B9-9EDB-B8A9F573738B}" srcOrd="0" destOrd="0" presId="urn:microsoft.com/office/officeart/2005/8/layout/radial1"/>
    <dgm:cxn modelId="{44637623-A997-4E5A-A653-8677406C4EA2}" type="presOf" srcId="{6D1917E8-5F7C-497A-AFB4-745AC2EEB3B2}" destId="{F656302F-F4E9-421A-B35F-0FDF65632686}" srcOrd="0" destOrd="0" presId="urn:microsoft.com/office/officeart/2005/8/layout/radial1"/>
    <dgm:cxn modelId="{12CAE72E-C358-4EEA-9C19-4161F890CD07}" type="presOf" srcId="{6D1917E8-5F7C-497A-AFB4-745AC2EEB3B2}" destId="{E91F3296-F5EA-4BC9-90D8-A7C93EBD075C}" srcOrd="1" destOrd="0" presId="urn:microsoft.com/office/officeart/2005/8/layout/radial1"/>
    <dgm:cxn modelId="{1BC0EB33-9364-4C98-99B4-57FCC2EF710A}" type="presOf" srcId="{0B09ACFB-ECF8-48E7-B61F-2D58C0AB30A6}" destId="{4222D0C6-2DB8-4D06-B655-1E68DFE2B27B}" srcOrd="1" destOrd="0" presId="urn:microsoft.com/office/officeart/2005/8/layout/radial1"/>
    <dgm:cxn modelId="{383A4F36-0816-4CDD-BB20-DE14AE5169E8}" srcId="{9A31E6B7-85B9-4A07-AB53-79E7A2353639}" destId="{8071EE7B-644F-48E8-A5BB-DC8ABCD8E745}" srcOrd="0" destOrd="0" parTransId="{EF8DF1E7-0CF9-4DBD-B15C-2B453F4944C7}" sibTransId="{B7A710BB-7C9D-4A1A-B148-DFCAE8920234}"/>
    <dgm:cxn modelId="{1CD32261-189D-4B45-B035-EE2765F49487}" type="presOf" srcId="{AD377721-6868-4559-BDE1-40763DB62B90}" destId="{CCD15651-E841-4F77-97E5-23208554B5B9}" srcOrd="1" destOrd="0" presId="urn:microsoft.com/office/officeart/2005/8/layout/radial1"/>
    <dgm:cxn modelId="{4D4AFE64-7C4D-4F45-A240-25A3D7D7FDD4}" srcId="{9A31E6B7-85B9-4A07-AB53-79E7A2353639}" destId="{9D01A6DE-623E-42E9-B619-4C677F457C81}" srcOrd="4" destOrd="0" parTransId="{AD377721-6868-4559-BDE1-40763DB62B90}" sibTransId="{EE3CB6F0-8CD7-456B-8C80-C8DDB29C203D}"/>
    <dgm:cxn modelId="{86B0AA67-A639-4A8E-8A34-BB5C016DB576}" type="presOf" srcId="{9D01A6DE-623E-42E9-B619-4C677F457C81}" destId="{086913F1-DBD1-4C6A-8E69-B0C7AF1DA21F}" srcOrd="0" destOrd="0" presId="urn:microsoft.com/office/officeart/2005/8/layout/radial1"/>
    <dgm:cxn modelId="{20576179-B0FA-4D32-A17F-94C7803B9A84}" type="presOf" srcId="{0B09ACFB-ECF8-48E7-B61F-2D58C0AB30A6}" destId="{D232DBCD-3CD0-4B2B-8DB8-4219C33EEA09}" srcOrd="0" destOrd="0" presId="urn:microsoft.com/office/officeart/2005/8/layout/radial1"/>
    <dgm:cxn modelId="{BB95D57C-9F2C-45E6-9F50-E38F6E487627}" type="presOf" srcId="{079F3E8C-6171-4541-882E-36B5B86FCE2D}" destId="{BC349984-C313-43B5-BCC0-AFB42CB4CED5}" srcOrd="1" destOrd="0" presId="urn:microsoft.com/office/officeart/2005/8/layout/radial1"/>
    <dgm:cxn modelId="{F231A087-59D2-4516-A792-C9BF605DF820}" type="presOf" srcId="{EF8DF1E7-0CF9-4DBD-B15C-2B453F4944C7}" destId="{A231F632-E46E-42D3-BC5F-56195660473F}" srcOrd="1" destOrd="0" presId="urn:microsoft.com/office/officeart/2005/8/layout/radial1"/>
    <dgm:cxn modelId="{2080748B-A4CD-4C2A-97BC-39112C861FC5}" srcId="{9A31E6B7-85B9-4A07-AB53-79E7A2353639}" destId="{FD4AC056-8711-4242-B4B7-6797461A85AB}" srcOrd="2" destOrd="0" parTransId="{079F3E8C-6171-4541-882E-36B5B86FCE2D}" sibTransId="{CBC4A716-60BE-4093-8300-74B10B199696}"/>
    <dgm:cxn modelId="{6EA03C91-15FD-41CD-BAFF-15420D14658B}" srcId="{9A31E6B7-85B9-4A07-AB53-79E7A2353639}" destId="{173B7248-466D-4EA1-A5BA-F8FB15C87F76}" srcOrd="1" destOrd="0" parTransId="{0B09ACFB-ECF8-48E7-B61F-2D58C0AB30A6}" sibTransId="{BEC1C401-D1D6-4DAD-BFC1-CF0AD4E9A15A}"/>
    <dgm:cxn modelId="{D4CE3697-118C-4DC3-B2B1-1702562C96FE}" type="presOf" srcId="{5343A670-DBD4-4BA9-A708-E3529948D1FB}" destId="{06160380-0F1F-4C4D-995F-86F7933C9CF3}" srcOrd="0" destOrd="0" presId="urn:microsoft.com/office/officeart/2005/8/layout/radial1"/>
    <dgm:cxn modelId="{52736E99-E105-40DF-AA5F-B844465BDDC0}" type="presOf" srcId="{173B7248-466D-4EA1-A5BA-F8FB15C87F76}" destId="{01DF1E21-0B06-4FFE-8581-D62C82B49A18}" srcOrd="0" destOrd="0" presId="urn:microsoft.com/office/officeart/2005/8/layout/radial1"/>
    <dgm:cxn modelId="{44DBF09B-2B81-424C-9E15-AEEDBA6A8DEA}" type="presOf" srcId="{AD377721-6868-4559-BDE1-40763DB62B90}" destId="{F9041F18-F9A7-4373-A16F-91F59AF4A796}" srcOrd="0" destOrd="0" presId="urn:microsoft.com/office/officeart/2005/8/layout/radial1"/>
    <dgm:cxn modelId="{85DC1EB6-B465-4F78-BCC7-7385EF77EA76}" type="presOf" srcId="{37079224-88D0-44F6-9FEB-DEE87929C20B}" destId="{D441888B-5271-4858-BA1A-3EB7C90A651C}" srcOrd="0" destOrd="0" presId="urn:microsoft.com/office/officeart/2005/8/layout/radial1"/>
    <dgm:cxn modelId="{1814A6CF-6451-4A3E-AE76-02E5482C78B6}" srcId="{5343A670-DBD4-4BA9-A708-E3529948D1FB}" destId="{9A31E6B7-85B9-4A07-AB53-79E7A2353639}" srcOrd="0" destOrd="0" parTransId="{14E38080-2786-432E-BC69-D80431A715D5}" sibTransId="{93829BEB-8627-4B22-AC0E-BEC88570E36D}"/>
    <dgm:cxn modelId="{0B2908EE-FF35-4507-800F-B7E8BDB663DD}" type="presOf" srcId="{FD4AC056-8711-4242-B4B7-6797461A85AB}" destId="{99B8292A-FBAB-4C0C-B202-A050FA1145EA}" srcOrd="0" destOrd="0" presId="urn:microsoft.com/office/officeart/2005/8/layout/radial1"/>
    <dgm:cxn modelId="{179486AE-BBA2-41CA-B70A-A8257419A878}" type="presParOf" srcId="{06160380-0F1F-4C4D-995F-86F7933C9CF3}" destId="{B7457A04-E6ED-4234-8367-96D8F07D8E1F}" srcOrd="0" destOrd="0" presId="urn:microsoft.com/office/officeart/2005/8/layout/radial1"/>
    <dgm:cxn modelId="{38932720-6B06-4D6E-A214-8301CB63455B}" type="presParOf" srcId="{06160380-0F1F-4C4D-995F-86F7933C9CF3}" destId="{86A23CAC-E030-4E6C-B407-F2D85695A6F5}" srcOrd="1" destOrd="0" presId="urn:microsoft.com/office/officeart/2005/8/layout/radial1"/>
    <dgm:cxn modelId="{6BE42E9F-1D47-4EEC-8FAF-16A375B8EB52}" type="presParOf" srcId="{86A23CAC-E030-4E6C-B407-F2D85695A6F5}" destId="{A231F632-E46E-42D3-BC5F-56195660473F}" srcOrd="0" destOrd="0" presId="urn:microsoft.com/office/officeart/2005/8/layout/radial1"/>
    <dgm:cxn modelId="{E6A3FA88-8176-4561-BE9F-15588CA0F46E}" type="presParOf" srcId="{06160380-0F1F-4C4D-995F-86F7933C9CF3}" destId="{62EDA14B-2F6A-40B9-9EDB-B8A9F573738B}" srcOrd="2" destOrd="0" presId="urn:microsoft.com/office/officeart/2005/8/layout/radial1"/>
    <dgm:cxn modelId="{F9B3F943-813B-432C-A448-31E4FC563466}" type="presParOf" srcId="{06160380-0F1F-4C4D-995F-86F7933C9CF3}" destId="{D232DBCD-3CD0-4B2B-8DB8-4219C33EEA09}" srcOrd="3" destOrd="0" presId="urn:microsoft.com/office/officeart/2005/8/layout/radial1"/>
    <dgm:cxn modelId="{788AE1B1-F143-423A-A48B-B8F4BBD3B058}" type="presParOf" srcId="{D232DBCD-3CD0-4B2B-8DB8-4219C33EEA09}" destId="{4222D0C6-2DB8-4D06-B655-1E68DFE2B27B}" srcOrd="0" destOrd="0" presId="urn:microsoft.com/office/officeart/2005/8/layout/radial1"/>
    <dgm:cxn modelId="{388793E6-42D0-46BE-950F-F00C80FE3F54}" type="presParOf" srcId="{06160380-0F1F-4C4D-995F-86F7933C9CF3}" destId="{01DF1E21-0B06-4FFE-8581-D62C82B49A18}" srcOrd="4" destOrd="0" presId="urn:microsoft.com/office/officeart/2005/8/layout/radial1"/>
    <dgm:cxn modelId="{C5FC2DB9-941A-448D-B9EC-2ABDBB46C8B5}" type="presParOf" srcId="{06160380-0F1F-4C4D-995F-86F7933C9CF3}" destId="{0B5673B0-1F30-4AA6-9B89-37EC71F14572}" srcOrd="5" destOrd="0" presId="urn:microsoft.com/office/officeart/2005/8/layout/radial1"/>
    <dgm:cxn modelId="{BDDF0AED-15CD-4011-8C10-349C48C987DB}" type="presParOf" srcId="{0B5673B0-1F30-4AA6-9B89-37EC71F14572}" destId="{BC349984-C313-43B5-BCC0-AFB42CB4CED5}" srcOrd="0" destOrd="0" presId="urn:microsoft.com/office/officeart/2005/8/layout/radial1"/>
    <dgm:cxn modelId="{711A1905-9888-482E-A05F-B544D1E0B4C2}" type="presParOf" srcId="{06160380-0F1F-4C4D-995F-86F7933C9CF3}" destId="{99B8292A-FBAB-4C0C-B202-A050FA1145EA}" srcOrd="6" destOrd="0" presId="urn:microsoft.com/office/officeart/2005/8/layout/radial1"/>
    <dgm:cxn modelId="{8E95978D-24E4-4DB6-A15B-228EC785F22A}" type="presParOf" srcId="{06160380-0F1F-4C4D-995F-86F7933C9CF3}" destId="{F656302F-F4E9-421A-B35F-0FDF65632686}" srcOrd="7" destOrd="0" presId="urn:microsoft.com/office/officeart/2005/8/layout/radial1"/>
    <dgm:cxn modelId="{90F4FE13-6787-479E-8BE6-13AAD3B8AAB9}" type="presParOf" srcId="{F656302F-F4E9-421A-B35F-0FDF65632686}" destId="{E91F3296-F5EA-4BC9-90D8-A7C93EBD075C}" srcOrd="0" destOrd="0" presId="urn:microsoft.com/office/officeart/2005/8/layout/radial1"/>
    <dgm:cxn modelId="{354352D4-A4D0-4D19-8A0D-955E30C25FCF}" type="presParOf" srcId="{06160380-0F1F-4C4D-995F-86F7933C9CF3}" destId="{D441888B-5271-4858-BA1A-3EB7C90A651C}" srcOrd="8" destOrd="0" presId="urn:microsoft.com/office/officeart/2005/8/layout/radial1"/>
    <dgm:cxn modelId="{7DA3E25E-CD25-4580-BA60-E781C83F4932}" type="presParOf" srcId="{06160380-0F1F-4C4D-995F-86F7933C9CF3}" destId="{F9041F18-F9A7-4373-A16F-91F59AF4A796}" srcOrd="9" destOrd="0" presId="urn:microsoft.com/office/officeart/2005/8/layout/radial1"/>
    <dgm:cxn modelId="{7C291782-D93E-44B6-B763-2ABC53FB9F99}" type="presParOf" srcId="{F9041F18-F9A7-4373-A16F-91F59AF4A796}" destId="{CCD15651-E841-4F77-97E5-23208554B5B9}" srcOrd="0" destOrd="0" presId="urn:microsoft.com/office/officeart/2005/8/layout/radial1"/>
    <dgm:cxn modelId="{000CAC24-4329-424E-A0B0-2D67775B00AF}" type="presParOf" srcId="{06160380-0F1F-4C4D-995F-86F7933C9CF3}" destId="{086913F1-DBD1-4C6A-8E69-B0C7AF1DA21F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57A04-E6ED-4234-8367-96D8F07D8E1F}">
      <dsp:nvSpPr>
        <dsp:cNvPr id="0" name=""/>
        <dsp:cNvSpPr/>
      </dsp:nvSpPr>
      <dsp:spPr>
        <a:xfrm>
          <a:off x="3607768" y="1887149"/>
          <a:ext cx="1434902" cy="14349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kern="1200" dirty="0">
              <a:latin typeface="Calibri" pitchFamily="34" charset="0"/>
            </a:rPr>
            <a:t>GAÜN TEKSTİL</a:t>
          </a:r>
        </a:p>
      </dsp:txBody>
      <dsp:txXfrm>
        <a:off x="3817905" y="2097286"/>
        <a:ext cx="1014628" cy="1014628"/>
      </dsp:txXfrm>
    </dsp:sp>
    <dsp:sp modelId="{86A23CAC-E030-4E6C-B407-F2D85695A6F5}">
      <dsp:nvSpPr>
        <dsp:cNvPr id="0" name=""/>
        <dsp:cNvSpPr/>
      </dsp:nvSpPr>
      <dsp:spPr>
        <a:xfrm rot="16200000">
          <a:off x="4108744" y="1655609"/>
          <a:ext cx="432950" cy="30128"/>
        </a:xfrm>
        <a:custGeom>
          <a:avLst/>
          <a:gdLst/>
          <a:ahLst/>
          <a:cxnLst/>
          <a:rect l="0" t="0" r="0" b="0"/>
          <a:pathLst>
            <a:path>
              <a:moveTo>
                <a:pt x="0" y="15064"/>
              </a:moveTo>
              <a:lnTo>
                <a:pt x="432950" y="15064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900" b="1" kern="1200">
            <a:latin typeface="Calibri" pitchFamily="34" charset="0"/>
          </a:endParaRPr>
        </a:p>
      </dsp:txBody>
      <dsp:txXfrm>
        <a:off x="4314395" y="1659850"/>
        <a:ext cx="21647" cy="21647"/>
      </dsp:txXfrm>
    </dsp:sp>
    <dsp:sp modelId="{62EDA14B-2F6A-40B9-9EDB-B8A9F573738B}">
      <dsp:nvSpPr>
        <dsp:cNvPr id="0" name=""/>
        <dsp:cNvSpPr/>
      </dsp:nvSpPr>
      <dsp:spPr>
        <a:xfrm>
          <a:off x="3607768" y="19296"/>
          <a:ext cx="1434902" cy="143490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kern="1200" dirty="0">
              <a:latin typeface="Calibri" pitchFamily="34" charset="0"/>
            </a:rPr>
            <a:t>İngilizce Eğitim Dili</a:t>
          </a:r>
        </a:p>
      </dsp:txBody>
      <dsp:txXfrm>
        <a:off x="3817905" y="229433"/>
        <a:ext cx="1014628" cy="1014628"/>
      </dsp:txXfrm>
    </dsp:sp>
    <dsp:sp modelId="{D232DBCD-3CD0-4B2B-8DB8-4219C33EEA09}">
      <dsp:nvSpPr>
        <dsp:cNvPr id="0" name=""/>
        <dsp:cNvSpPr/>
      </dsp:nvSpPr>
      <dsp:spPr>
        <a:xfrm rot="20520000">
          <a:off x="4996961" y="2300936"/>
          <a:ext cx="432950" cy="30128"/>
        </a:xfrm>
        <a:custGeom>
          <a:avLst/>
          <a:gdLst/>
          <a:ahLst/>
          <a:cxnLst/>
          <a:rect l="0" t="0" r="0" b="0"/>
          <a:pathLst>
            <a:path>
              <a:moveTo>
                <a:pt x="0" y="15064"/>
              </a:moveTo>
              <a:lnTo>
                <a:pt x="432950" y="15064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900" b="1" kern="1200">
            <a:latin typeface="Calibri" pitchFamily="34" charset="0"/>
          </a:endParaRPr>
        </a:p>
      </dsp:txBody>
      <dsp:txXfrm>
        <a:off x="5202612" y="2305177"/>
        <a:ext cx="21647" cy="21647"/>
      </dsp:txXfrm>
    </dsp:sp>
    <dsp:sp modelId="{01DF1E21-0B06-4FFE-8581-D62C82B49A18}">
      <dsp:nvSpPr>
        <dsp:cNvPr id="0" name=""/>
        <dsp:cNvSpPr/>
      </dsp:nvSpPr>
      <dsp:spPr>
        <a:xfrm>
          <a:off x="5384202" y="1309950"/>
          <a:ext cx="1434902" cy="1434902"/>
        </a:xfrm>
        <a:prstGeom prst="ellipse">
          <a:avLst/>
        </a:prstGeom>
        <a:gradFill rotWithShape="0">
          <a:gsLst>
            <a:gs pos="0">
              <a:schemeClr val="accent2">
                <a:hueOff val="-2135873"/>
                <a:satOff val="6241"/>
                <a:lumOff val="-1176"/>
                <a:alphaOff val="0"/>
                <a:tint val="73000"/>
                <a:satMod val="150000"/>
              </a:schemeClr>
            </a:gs>
            <a:gs pos="25000">
              <a:schemeClr val="accent2">
                <a:hueOff val="-2135873"/>
                <a:satOff val="6241"/>
                <a:lumOff val="-1176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-2135873"/>
                <a:satOff val="6241"/>
                <a:lumOff val="-1176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-2135873"/>
                <a:satOff val="6241"/>
                <a:lumOff val="-1176"/>
                <a:alphaOff val="0"/>
                <a:shade val="57000"/>
                <a:satMod val="120000"/>
              </a:schemeClr>
            </a:gs>
            <a:gs pos="80000">
              <a:schemeClr val="accent2">
                <a:hueOff val="-2135873"/>
                <a:satOff val="6241"/>
                <a:lumOff val="-1176"/>
                <a:alphaOff val="0"/>
                <a:shade val="56000"/>
                <a:satMod val="145000"/>
              </a:schemeClr>
            </a:gs>
            <a:gs pos="88000">
              <a:schemeClr val="accent2">
                <a:hueOff val="-2135873"/>
                <a:satOff val="6241"/>
                <a:lumOff val="-1176"/>
                <a:alphaOff val="0"/>
                <a:shade val="63000"/>
                <a:satMod val="160000"/>
              </a:schemeClr>
            </a:gs>
            <a:gs pos="100000">
              <a:schemeClr val="accent2">
                <a:hueOff val="-2135873"/>
                <a:satOff val="6241"/>
                <a:lumOff val="-1176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-2135873"/>
              <a:satOff val="6241"/>
              <a:lumOff val="-1176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kern="1200" dirty="0">
              <a:latin typeface="Calibri" pitchFamily="34" charset="0"/>
            </a:rPr>
            <a:t>İki bölüm bitirme</a:t>
          </a:r>
        </a:p>
      </dsp:txBody>
      <dsp:txXfrm>
        <a:off x="5594339" y="1520087"/>
        <a:ext cx="1014628" cy="1014628"/>
      </dsp:txXfrm>
    </dsp:sp>
    <dsp:sp modelId="{0B5673B0-1F30-4AA6-9B89-37EC71F14572}">
      <dsp:nvSpPr>
        <dsp:cNvPr id="0" name=""/>
        <dsp:cNvSpPr/>
      </dsp:nvSpPr>
      <dsp:spPr>
        <a:xfrm rot="3240000">
          <a:off x="4657692" y="3345098"/>
          <a:ext cx="432950" cy="30128"/>
        </a:xfrm>
        <a:custGeom>
          <a:avLst/>
          <a:gdLst/>
          <a:ahLst/>
          <a:cxnLst/>
          <a:rect l="0" t="0" r="0" b="0"/>
          <a:pathLst>
            <a:path>
              <a:moveTo>
                <a:pt x="0" y="15064"/>
              </a:moveTo>
              <a:lnTo>
                <a:pt x="432950" y="15064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900" b="1" kern="1200">
            <a:latin typeface="Calibri" pitchFamily="34" charset="0"/>
          </a:endParaRPr>
        </a:p>
      </dsp:txBody>
      <dsp:txXfrm>
        <a:off x="4863344" y="3349339"/>
        <a:ext cx="21647" cy="21647"/>
      </dsp:txXfrm>
    </dsp:sp>
    <dsp:sp modelId="{99B8292A-FBAB-4C0C-B202-A050FA1145EA}">
      <dsp:nvSpPr>
        <dsp:cNvPr id="0" name=""/>
        <dsp:cNvSpPr/>
      </dsp:nvSpPr>
      <dsp:spPr>
        <a:xfrm>
          <a:off x="4705665" y="3398274"/>
          <a:ext cx="1434902" cy="1434902"/>
        </a:xfrm>
        <a:prstGeom prst="ellipse">
          <a:avLst/>
        </a:prstGeom>
        <a:gradFill rotWithShape="0">
          <a:gsLst>
            <a:gs pos="0">
              <a:schemeClr val="accent2">
                <a:hueOff val="-4271745"/>
                <a:satOff val="12481"/>
                <a:lumOff val="-2353"/>
                <a:alphaOff val="0"/>
                <a:tint val="73000"/>
                <a:satMod val="150000"/>
              </a:schemeClr>
            </a:gs>
            <a:gs pos="25000">
              <a:schemeClr val="accent2">
                <a:hueOff val="-4271745"/>
                <a:satOff val="12481"/>
                <a:lumOff val="-2353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-4271745"/>
                <a:satOff val="12481"/>
                <a:lumOff val="-2353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-4271745"/>
                <a:satOff val="12481"/>
                <a:lumOff val="-2353"/>
                <a:alphaOff val="0"/>
                <a:shade val="57000"/>
                <a:satMod val="120000"/>
              </a:schemeClr>
            </a:gs>
            <a:gs pos="80000">
              <a:schemeClr val="accent2">
                <a:hueOff val="-4271745"/>
                <a:satOff val="12481"/>
                <a:lumOff val="-2353"/>
                <a:alphaOff val="0"/>
                <a:shade val="56000"/>
                <a:satMod val="145000"/>
              </a:schemeClr>
            </a:gs>
            <a:gs pos="88000">
              <a:schemeClr val="accent2">
                <a:hueOff val="-4271745"/>
                <a:satOff val="12481"/>
                <a:lumOff val="-2353"/>
                <a:alphaOff val="0"/>
                <a:shade val="63000"/>
                <a:satMod val="160000"/>
              </a:schemeClr>
            </a:gs>
            <a:gs pos="100000">
              <a:schemeClr val="accent2">
                <a:hueOff val="-4271745"/>
                <a:satOff val="12481"/>
                <a:lumOff val="-2353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-4271745"/>
              <a:satOff val="12481"/>
              <a:lumOff val="-2353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kern="1200" dirty="0">
              <a:latin typeface="Calibri" pitchFamily="34" charset="0"/>
            </a:rPr>
            <a:t>Yurtdışı eğitim</a:t>
          </a:r>
        </a:p>
      </dsp:txBody>
      <dsp:txXfrm>
        <a:off x="4915802" y="3608411"/>
        <a:ext cx="1014628" cy="1014628"/>
      </dsp:txXfrm>
    </dsp:sp>
    <dsp:sp modelId="{F656302F-F4E9-421A-B35F-0FDF65632686}">
      <dsp:nvSpPr>
        <dsp:cNvPr id="0" name=""/>
        <dsp:cNvSpPr/>
      </dsp:nvSpPr>
      <dsp:spPr>
        <a:xfrm rot="7560000">
          <a:off x="3589348" y="3330041"/>
          <a:ext cx="395726" cy="30128"/>
        </a:xfrm>
        <a:custGeom>
          <a:avLst/>
          <a:gdLst/>
          <a:ahLst/>
          <a:cxnLst/>
          <a:rect l="0" t="0" r="0" b="0"/>
          <a:pathLst>
            <a:path>
              <a:moveTo>
                <a:pt x="0" y="15064"/>
              </a:moveTo>
              <a:lnTo>
                <a:pt x="395726" y="15064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900" b="1" kern="1200">
            <a:latin typeface="Calibri" pitchFamily="34" charset="0"/>
          </a:endParaRPr>
        </a:p>
      </dsp:txBody>
      <dsp:txXfrm rot="10800000">
        <a:off x="3777318" y="3335212"/>
        <a:ext cx="19786" cy="19786"/>
      </dsp:txXfrm>
    </dsp:sp>
    <dsp:sp modelId="{D441888B-5271-4858-BA1A-3EB7C90A651C}">
      <dsp:nvSpPr>
        <dsp:cNvPr id="0" name=""/>
        <dsp:cNvSpPr/>
      </dsp:nvSpPr>
      <dsp:spPr>
        <a:xfrm>
          <a:off x="2382682" y="3398274"/>
          <a:ext cx="1689281" cy="1434902"/>
        </a:xfrm>
        <a:prstGeom prst="ellipse">
          <a:avLst/>
        </a:prstGeom>
        <a:gradFill rotWithShape="0">
          <a:gsLst>
            <a:gs pos="0">
              <a:schemeClr val="accent2">
                <a:hueOff val="-6407618"/>
                <a:satOff val="18722"/>
                <a:lumOff val="-3529"/>
                <a:alphaOff val="0"/>
                <a:tint val="73000"/>
                <a:satMod val="150000"/>
              </a:schemeClr>
            </a:gs>
            <a:gs pos="25000">
              <a:schemeClr val="accent2">
                <a:hueOff val="-6407618"/>
                <a:satOff val="18722"/>
                <a:lumOff val="-3529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-6407618"/>
                <a:satOff val="18722"/>
                <a:lumOff val="-3529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-6407618"/>
                <a:satOff val="18722"/>
                <a:lumOff val="-3529"/>
                <a:alphaOff val="0"/>
                <a:shade val="57000"/>
                <a:satMod val="120000"/>
              </a:schemeClr>
            </a:gs>
            <a:gs pos="80000">
              <a:schemeClr val="accent2">
                <a:hueOff val="-6407618"/>
                <a:satOff val="18722"/>
                <a:lumOff val="-3529"/>
                <a:alphaOff val="0"/>
                <a:shade val="56000"/>
                <a:satMod val="145000"/>
              </a:schemeClr>
            </a:gs>
            <a:gs pos="88000">
              <a:schemeClr val="accent2">
                <a:hueOff val="-6407618"/>
                <a:satOff val="18722"/>
                <a:lumOff val="-3529"/>
                <a:alphaOff val="0"/>
                <a:shade val="63000"/>
                <a:satMod val="160000"/>
              </a:schemeClr>
            </a:gs>
            <a:gs pos="100000">
              <a:schemeClr val="accent2">
                <a:hueOff val="-6407618"/>
                <a:satOff val="18722"/>
                <a:lumOff val="-3529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-6407618"/>
              <a:satOff val="18722"/>
              <a:lumOff val="-3529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kern="1200" dirty="0" err="1">
              <a:latin typeface="Calibri" pitchFamily="34" charset="0"/>
            </a:rPr>
            <a:t>İntörn</a:t>
          </a:r>
          <a:r>
            <a:rPr lang="tr-TR" sz="1900" b="1" kern="1200" dirty="0">
              <a:latin typeface="Calibri" pitchFamily="34" charset="0"/>
            </a:rPr>
            <a:t> mühendis</a:t>
          </a:r>
        </a:p>
      </dsp:txBody>
      <dsp:txXfrm>
        <a:off x="2630071" y="3608411"/>
        <a:ext cx="1194503" cy="1014628"/>
      </dsp:txXfrm>
    </dsp:sp>
    <dsp:sp modelId="{F9041F18-F9A7-4373-A16F-91F59AF4A796}">
      <dsp:nvSpPr>
        <dsp:cNvPr id="0" name=""/>
        <dsp:cNvSpPr/>
      </dsp:nvSpPr>
      <dsp:spPr>
        <a:xfrm rot="11880000">
          <a:off x="3288158" y="2311648"/>
          <a:ext cx="363623" cy="30128"/>
        </a:xfrm>
        <a:custGeom>
          <a:avLst/>
          <a:gdLst/>
          <a:ahLst/>
          <a:cxnLst/>
          <a:rect l="0" t="0" r="0" b="0"/>
          <a:pathLst>
            <a:path>
              <a:moveTo>
                <a:pt x="0" y="15064"/>
              </a:moveTo>
              <a:lnTo>
                <a:pt x="363623" y="15064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900" b="1" kern="1200">
            <a:latin typeface="Calibri" pitchFamily="34" charset="0"/>
          </a:endParaRPr>
        </a:p>
      </dsp:txBody>
      <dsp:txXfrm rot="10800000">
        <a:off x="3460879" y="2317622"/>
        <a:ext cx="18181" cy="18181"/>
      </dsp:txXfrm>
    </dsp:sp>
    <dsp:sp modelId="{086913F1-DBD1-4C6A-8E69-B0C7AF1DA21F}">
      <dsp:nvSpPr>
        <dsp:cNvPr id="0" name=""/>
        <dsp:cNvSpPr/>
      </dsp:nvSpPr>
      <dsp:spPr>
        <a:xfrm>
          <a:off x="1753454" y="1309950"/>
          <a:ext cx="1590661" cy="1434902"/>
        </a:xfrm>
        <a:prstGeom prst="ellipse">
          <a:avLst/>
        </a:prstGeom>
        <a:gradFill rotWithShape="0">
          <a:gsLst>
            <a:gs pos="0">
              <a:schemeClr val="accent2">
                <a:hueOff val="-8543491"/>
                <a:satOff val="24962"/>
                <a:lumOff val="-4706"/>
                <a:alphaOff val="0"/>
                <a:tint val="73000"/>
                <a:satMod val="150000"/>
              </a:schemeClr>
            </a:gs>
            <a:gs pos="25000">
              <a:schemeClr val="accent2">
                <a:hueOff val="-8543491"/>
                <a:satOff val="24962"/>
                <a:lumOff val="-4706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-8543491"/>
                <a:satOff val="24962"/>
                <a:lumOff val="-4706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-8543491"/>
                <a:satOff val="24962"/>
                <a:lumOff val="-4706"/>
                <a:alphaOff val="0"/>
                <a:shade val="57000"/>
                <a:satMod val="120000"/>
              </a:schemeClr>
            </a:gs>
            <a:gs pos="80000">
              <a:schemeClr val="accent2">
                <a:hueOff val="-8543491"/>
                <a:satOff val="24962"/>
                <a:lumOff val="-4706"/>
                <a:alphaOff val="0"/>
                <a:shade val="56000"/>
                <a:satMod val="145000"/>
              </a:schemeClr>
            </a:gs>
            <a:gs pos="88000">
              <a:schemeClr val="accent2">
                <a:hueOff val="-8543491"/>
                <a:satOff val="24962"/>
                <a:lumOff val="-4706"/>
                <a:alphaOff val="0"/>
                <a:shade val="63000"/>
                <a:satMod val="160000"/>
              </a:schemeClr>
            </a:gs>
            <a:gs pos="100000">
              <a:schemeClr val="accent2">
                <a:hueOff val="-8543491"/>
                <a:satOff val="24962"/>
                <a:lumOff val="-4706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-8543491"/>
              <a:satOff val="24962"/>
              <a:lumOff val="-4706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kern="1200" dirty="0">
              <a:latin typeface="Calibri" pitchFamily="34" charset="0"/>
            </a:rPr>
            <a:t>Sanayi Şehri Gaziantep</a:t>
          </a:r>
        </a:p>
      </dsp:txBody>
      <dsp:txXfrm>
        <a:off x="1986401" y="1520087"/>
        <a:ext cx="1124767" cy="1014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FA9BB78-05DF-49F7-A470-AC5521A54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67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ED7A625-B288-4CCB-A2A9-EF6DC8C476E3}" type="datetimeFigureOut">
              <a:rPr lang="tr-TR"/>
              <a:pPr>
                <a:defRPr/>
              </a:pPr>
              <a:t>27.07.2023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4022725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1841A77-BE29-494A-B7F4-470FA662424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8084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/>
          </a:p>
        </p:txBody>
      </p:sp>
      <p:sp>
        <p:nvSpPr>
          <p:cNvPr id="532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319454-8857-4BC3-B30C-6C687E13BB32}" type="slidenum">
              <a:rPr lang="tr-TR">
                <a:latin typeface="Arial" pitchFamily="34" charset="0"/>
              </a:rPr>
              <a:pPr/>
              <a:t>1</a:t>
            </a:fld>
            <a:endParaRPr lang="tr-T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626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143000" y="628650"/>
            <a:ext cx="8012113" cy="2571750"/>
            <a:chOff x="720" y="396"/>
            <a:chExt cx="5047" cy="1620"/>
          </a:xfrm>
        </p:grpSpPr>
        <p:sp>
          <p:nvSpPr>
            <p:cNvPr id="5" name="Rectangle 18"/>
            <p:cNvSpPr>
              <a:spLocks noChangeArrowheads="1"/>
            </p:cNvSpPr>
            <p:nvPr userDrawn="1"/>
          </p:nvSpPr>
          <p:spPr bwMode="gray">
            <a:xfrm>
              <a:off x="1081" y="396"/>
              <a:ext cx="4686" cy="159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>
                <a:latin typeface="Arial" charset="0"/>
                <a:cs typeface="+mn-cs"/>
              </a:endParaRPr>
            </a:p>
          </p:txBody>
        </p:sp>
        <p:sp>
          <p:nvSpPr>
            <p:cNvPr id="6" name="Rectangle 28"/>
            <p:cNvSpPr>
              <a:spLocks noChangeArrowheads="1"/>
            </p:cNvSpPr>
            <p:nvPr userDrawn="1"/>
          </p:nvSpPr>
          <p:spPr bwMode="gray">
            <a:xfrm>
              <a:off x="720" y="1440"/>
              <a:ext cx="576" cy="57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tr-TR">
                <a:latin typeface="Arial" charset="0"/>
                <a:cs typeface="+mn-cs"/>
              </a:endParaRPr>
            </a:p>
          </p:txBody>
        </p:sp>
      </p:grpSp>
      <p:sp>
        <p:nvSpPr>
          <p:cNvPr id="7" name="Rectangle 17"/>
          <p:cNvSpPr>
            <a:spLocks noChangeArrowheads="1"/>
          </p:cNvSpPr>
          <p:nvPr/>
        </p:nvSpPr>
        <p:spPr bwMode="gray">
          <a:xfrm>
            <a:off x="1130300" y="3141663"/>
            <a:ext cx="8013700" cy="574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tr-TR">
              <a:latin typeface="Arial" charset="0"/>
              <a:cs typeface="+mn-cs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gray">
          <a:xfrm>
            <a:off x="573088" y="2520950"/>
            <a:ext cx="576262" cy="641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>
              <a:latin typeface="Arial" charset="0"/>
              <a:cs typeface="+mn-cs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gray">
          <a:xfrm>
            <a:off x="1716088" y="628650"/>
            <a:ext cx="566737" cy="6365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>
              <a:latin typeface="Arial" charset="0"/>
              <a:cs typeface="+mn-cs"/>
            </a:endParaRP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gray">
          <a:xfrm>
            <a:off x="2278063" y="0"/>
            <a:ext cx="585787" cy="635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>
              <a:latin typeface="Arial" charset="0"/>
              <a:cs typeface="+mn-cs"/>
            </a:endParaRP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gray">
          <a:xfrm>
            <a:off x="2281238" y="628650"/>
            <a:ext cx="585787" cy="6318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>
              <a:latin typeface="Arial" charset="0"/>
              <a:cs typeface="+mn-cs"/>
            </a:endParaRP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gray">
          <a:xfrm>
            <a:off x="1141413" y="1262063"/>
            <a:ext cx="574675" cy="6254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>
              <a:latin typeface="Arial" charset="0"/>
              <a:cs typeface="+mn-cs"/>
            </a:endParaRP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gray">
          <a:xfrm>
            <a:off x="1716088" y="1263650"/>
            <a:ext cx="566737" cy="6223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>
              <a:latin typeface="Arial" charset="0"/>
              <a:cs typeface="+mn-cs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gray">
          <a:xfrm>
            <a:off x="573088" y="1885950"/>
            <a:ext cx="576262" cy="6445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>
              <a:latin typeface="Arial" charset="0"/>
              <a:cs typeface="+mn-cs"/>
            </a:endParaRPr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gray">
          <a:xfrm>
            <a:off x="1141413" y="1885950"/>
            <a:ext cx="576262" cy="6445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>
              <a:latin typeface="Arial" charset="0"/>
              <a:cs typeface="+mn-cs"/>
            </a:endParaRPr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gray">
          <a:xfrm>
            <a:off x="0" y="2528888"/>
            <a:ext cx="574675" cy="6334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>
              <a:latin typeface="Arial" charset="0"/>
              <a:cs typeface="+mn-cs"/>
            </a:endParaRP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191000" y="5410200"/>
            <a:ext cx="1295400" cy="695325"/>
            <a:chOff x="2680" y="3678"/>
            <a:chExt cx="680" cy="438"/>
          </a:xfrm>
        </p:grpSpPr>
        <p:sp>
          <p:nvSpPr>
            <p:cNvPr id="18" name="Text Box 14"/>
            <p:cNvSpPr txBox="1">
              <a:spLocks noChangeArrowheads="1"/>
            </p:cNvSpPr>
            <p:nvPr userDrawn="1"/>
          </p:nvSpPr>
          <p:spPr bwMode="gray">
            <a:xfrm>
              <a:off x="2680" y="3789"/>
              <a:ext cx="6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chemeClr val="tx2"/>
                  </a:solidFill>
                  <a:latin typeface="Arial" charset="0"/>
                  <a:cs typeface="+mn-cs"/>
                </a:rPr>
                <a:t>LOGO</a:t>
              </a:r>
            </a:p>
          </p:txBody>
        </p:sp>
        <p:sp>
          <p:nvSpPr>
            <p:cNvPr id="19" name="AutoShape 15"/>
            <p:cNvSpPr>
              <a:spLocks noChangeArrowheads="1"/>
            </p:cNvSpPr>
            <p:nvPr userDrawn="1"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tr-TR">
                <a:latin typeface="Arial" charset="0"/>
                <a:cs typeface="+mn-cs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752600" y="1800225"/>
            <a:ext cx="6629400" cy="1012825"/>
          </a:xfrm>
        </p:spPr>
        <p:txBody>
          <a:bodyPr/>
          <a:lstStyle>
            <a:lvl1pPr algn="ctr">
              <a:defRPr sz="3600" i="1">
                <a:latin typeface="Verdana" pitchFamily="34" charset="0"/>
              </a:defRPr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600200" y="3276600"/>
            <a:ext cx="6324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01.12.2015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F6F87-899E-4D9E-8373-0EAA912A8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B528B-1718-4B78-970A-5EEC86247448}" type="datetime1">
              <a:rPr lang="tr-TR"/>
              <a:pPr>
                <a:defRPr/>
              </a:pPr>
              <a:t>27.07.2023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60198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60198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01.12.2015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C8505-381B-446F-98A3-F1C50E1AC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E2829-B01D-49CC-8205-A645C699C847}" type="datetime1">
              <a:rPr lang="tr-TR"/>
              <a:pPr>
                <a:defRPr/>
              </a:pPr>
              <a:t>27.07.2023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391400" cy="4873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457200" y="1228725"/>
            <a:ext cx="8229600" cy="524827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01.12.2015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05A08-02FF-460B-BBDE-A84252C4C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BBC61-ED09-466F-B0C3-F30097BB7099}" type="datetime1">
              <a:rPr lang="tr-TR"/>
              <a:pPr>
                <a:defRPr/>
              </a:pPr>
              <a:t>27.07.2023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01.12.2015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37BC6-E8AB-485D-849A-5F063CA55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3EBAC-C948-46F5-BFB8-100C8EF353FC}" type="datetime1">
              <a:rPr lang="tr-TR"/>
              <a:pPr>
                <a:defRPr/>
              </a:pPr>
              <a:t>27.07.2023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01.12.2015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4E0D3-9781-4CEF-A937-ACD5B231A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5B7BE-0C76-48D5-9BB9-3BA8E557FDAA}" type="datetime1">
              <a:rPr lang="tr-TR"/>
              <a:pPr>
                <a:defRPr/>
              </a:pPr>
              <a:t>27.07.2023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287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287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01.12.2015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071E2-4AE3-438E-ADBE-896875AF5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6ECC6-0305-45E1-9B8B-C80664C1D8DC}" type="datetime1">
              <a:rPr lang="tr-TR"/>
              <a:pPr>
                <a:defRPr/>
              </a:pPr>
              <a:t>27.07.2023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01.12.2015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00646-D1F0-48C3-BD0C-8C10A9E95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EAC91-158F-46DA-8CCA-215E83F78644}" type="datetime1">
              <a:rPr lang="tr-TR"/>
              <a:pPr>
                <a:defRPr/>
              </a:pPr>
              <a:t>27.07.2023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01.12.2015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74AA3-8D71-4269-8369-2FE98FE30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56C19-8FC2-4510-B0A0-AC3C42FF9E6B}" type="datetime1">
              <a:rPr lang="tr-TR"/>
              <a:pPr>
                <a:defRPr/>
              </a:pPr>
              <a:t>27.07.2023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01.12.2015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F46EF-F043-44CE-BD8C-B1A5FCE61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BBE42-7367-4501-BF2F-C0A843F23319}" type="datetime1">
              <a:rPr lang="tr-TR"/>
              <a:pPr>
                <a:defRPr/>
              </a:pPr>
              <a:t>27.07.2023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01.12.2015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BD91F-7380-46E1-97E1-3E99C0D1F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73F13-3544-4E07-9B25-5D52217F5FC9}" type="datetime1">
              <a:rPr lang="tr-TR"/>
              <a:pPr>
                <a:defRPr/>
              </a:pPr>
              <a:t>27.07.2023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simgeyi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01.12.2015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BA026-0F54-4FDD-963A-6AA03B369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7FAD3-E795-45BA-8F52-672E9FB75E4D}" type="datetime1">
              <a:rPr lang="tr-TR"/>
              <a:pPr>
                <a:defRPr/>
              </a:pPr>
              <a:t>27.07.2023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655638" y="360363"/>
            <a:ext cx="8497887" cy="71913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>
              <a:latin typeface="Arial" charset="0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87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01.12.2015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971800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DD6B9DB-4CDB-43A3-A758-0A4355184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457200"/>
            <a:ext cx="7391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gray">
          <a:xfrm>
            <a:off x="0" y="719138"/>
            <a:ext cx="328613" cy="3619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tr-TR">
              <a:latin typeface="Arial" charset="0"/>
              <a:cs typeface="+mn-cs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gray">
          <a:xfrm>
            <a:off x="328613" y="357188"/>
            <a:ext cx="328612" cy="3619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tr-TR">
              <a:latin typeface="Arial" charset="0"/>
              <a:cs typeface="+mn-cs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gray">
          <a:xfrm>
            <a:off x="657225" y="0"/>
            <a:ext cx="328613" cy="3619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tr-TR">
              <a:latin typeface="Arial" charset="0"/>
              <a:cs typeface="+mn-cs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657225" y="361950"/>
            <a:ext cx="328613" cy="3619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tr-TR">
              <a:latin typeface="Arial" charset="0"/>
              <a:cs typeface="+mn-cs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328613" y="719138"/>
            <a:ext cx="328612" cy="3619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tr-TR">
              <a:latin typeface="Arial" charset="0"/>
              <a:cs typeface="+mn-cs"/>
            </a:endParaRPr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0" y="68263"/>
            <a:ext cx="25908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24A2032-C5F7-4E84-A8B0-356A93028342}" type="datetime1">
              <a:rPr lang="tr-TR"/>
              <a:pPr>
                <a:defRPr/>
              </a:pPr>
              <a:t>27.07.2023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wipe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tr/url?sa=i&amp;rct=j&amp;q=&amp;esrc=s&amp;source=images&amp;cd=&amp;cad=rja&amp;uact=8&amp;ved=0ahUKEwjd0MbVosjPAhUBEhQKHTU4AugQjRwIBw&amp;url=http://www.korkusuzmedya.com/genel-egitim/boluda-komandolarin-5-gunluk-egitimi-goruntulendi-h107377.html&amp;psig=AFQjCNEFdTUYOKiNhm15-I2YBlCMzJfq6g&amp;ust=1475915170624809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57375" y="571500"/>
            <a:ext cx="6786563" cy="2928938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 </a:t>
            </a:r>
            <a:r>
              <a:rPr lang="tr-TR" dirty="0"/>
              <a:t>GAZİANTEP ÜNİVERSİTESİ </a:t>
            </a:r>
            <a:br>
              <a:rPr lang="tr-TR" dirty="0"/>
            </a:br>
            <a:r>
              <a:rPr lang="tr-TR" dirty="0"/>
              <a:t>TEKSTİL MÜHENDİSLİĞİ BÖLÜMÜ</a:t>
            </a:r>
            <a:br>
              <a:rPr lang="tr-TR" dirty="0"/>
            </a:br>
            <a:r>
              <a:rPr lang="tr-TR" dirty="0"/>
              <a:t>2023</a:t>
            </a:r>
            <a:endParaRPr lang="en-US" dirty="0"/>
          </a:p>
        </p:txBody>
      </p:sp>
      <p:sp>
        <p:nvSpPr>
          <p:cNvPr id="6" name="5 Dikdörtgen"/>
          <p:cNvSpPr/>
          <p:nvPr/>
        </p:nvSpPr>
        <p:spPr bwMode="auto">
          <a:xfrm>
            <a:off x="0" y="3929066"/>
            <a:ext cx="9144000" cy="2571768"/>
          </a:xfrm>
          <a:prstGeom prst="rect">
            <a:avLst/>
          </a:prstGeom>
          <a:gradFill flip="none" rotWithShape="1">
            <a:gsLst>
              <a:gs pos="0">
                <a:srgbClr val="8374A2">
                  <a:shade val="30000"/>
                  <a:satMod val="115000"/>
                </a:srgbClr>
              </a:gs>
              <a:gs pos="50000">
                <a:srgbClr val="8374A2">
                  <a:shade val="67500"/>
                  <a:satMod val="115000"/>
                </a:srgbClr>
              </a:gs>
              <a:gs pos="100000">
                <a:srgbClr val="8374A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tr-TR" sz="3200" b="1" dirty="0">
              <a:solidFill>
                <a:schemeClr val="bg1">
                  <a:lumMod val="95000"/>
                </a:schemeClr>
              </a:solidFill>
              <a:latin typeface="Arial" charset="0"/>
              <a:cs typeface="+mn-cs"/>
            </a:endParaRPr>
          </a:p>
          <a:p>
            <a:pPr algn="ctr">
              <a:defRPr/>
            </a:pPr>
            <a:r>
              <a:rPr lang="tr-TR" sz="3200" b="1" dirty="0">
                <a:solidFill>
                  <a:schemeClr val="bg1">
                    <a:lumMod val="95000"/>
                  </a:schemeClr>
                </a:solidFill>
                <a:latin typeface="Arial" charset="0"/>
                <a:cs typeface="+mn-cs"/>
              </a:rPr>
              <a:t>“Tek bir şeye ihtiyacımız var, çalışkan olmak.” </a:t>
            </a:r>
          </a:p>
          <a:p>
            <a:pPr algn="ctr">
              <a:defRPr/>
            </a:pPr>
            <a:r>
              <a:rPr lang="tr-TR" sz="3200" b="1" dirty="0">
                <a:solidFill>
                  <a:schemeClr val="bg1">
                    <a:lumMod val="95000"/>
                  </a:schemeClr>
                </a:solidFill>
                <a:latin typeface="Arial" charset="0"/>
                <a:cs typeface="+mn-cs"/>
              </a:rPr>
              <a:t>					</a:t>
            </a:r>
          </a:p>
          <a:p>
            <a:pPr algn="ctr">
              <a:defRPr/>
            </a:pPr>
            <a:r>
              <a:rPr lang="tr-TR" sz="3200" b="1" dirty="0">
                <a:solidFill>
                  <a:schemeClr val="bg1">
                    <a:lumMod val="95000"/>
                  </a:schemeClr>
                </a:solidFill>
                <a:latin typeface="Arial" charset="0"/>
                <a:cs typeface="+mn-cs"/>
              </a:rPr>
              <a:t>M. Kemal ATATÜRK</a:t>
            </a:r>
          </a:p>
        </p:txBody>
      </p:sp>
      <p:pic>
        <p:nvPicPr>
          <p:cNvPr id="3078" name="3 Resim" descr="gaziantepünv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25" y="142875"/>
            <a:ext cx="1258888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3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068FD8A-10F1-4977-A4F7-0ADFF4D660F7}" type="slidenum">
              <a:rPr lang="en-US" smtClean="0">
                <a:latin typeface="Arial" pitchFamily="34" charset="0"/>
              </a:rPr>
              <a:pPr/>
              <a:t>10</a:t>
            </a:fld>
            <a:endParaRPr lang="en-US">
              <a:latin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72198" y="1714488"/>
            <a:ext cx="2857520" cy="32861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 marL="285750" indent="-285750" algn="ctr" defTabSz="457200" fontAlgn="auto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defRPr/>
            </a:pPr>
            <a:r>
              <a:rPr lang="tr-TR" sz="2400" b="1" dirty="0">
                <a:solidFill>
                  <a:srgbClr val="92D050"/>
                </a:solidFill>
                <a:latin typeface="Calibri" pitchFamily="34" charset="0"/>
              </a:rPr>
              <a:t>Gelişmiş kütüphane imkanları</a:t>
            </a:r>
          </a:p>
          <a:p>
            <a:pPr marL="285750" indent="-285750" algn="ctr" defTabSz="457200" fontAlgn="auto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defRPr/>
            </a:pPr>
            <a:r>
              <a:rPr lang="tr-TR" sz="2400" b="1" dirty="0">
                <a:solidFill>
                  <a:srgbClr val="7030A0"/>
                </a:solidFill>
                <a:latin typeface="Calibri" pitchFamily="34" charset="0"/>
              </a:rPr>
              <a:t>Modern araştırma laboratuarları</a:t>
            </a:r>
            <a:r>
              <a:rPr lang="tr-TR" sz="2400" dirty="0">
                <a:solidFill>
                  <a:schemeClr val="tx1"/>
                </a:solidFill>
                <a:latin typeface="Calibri" pitchFamily="34" charset="0"/>
              </a:rPr>
              <a:t>  </a:t>
            </a:r>
          </a:p>
          <a:p>
            <a:pPr marL="285750" indent="-285750" algn="ctr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defRPr/>
            </a:pPr>
            <a:r>
              <a:rPr lang="tr-TR" sz="2400" b="1" dirty="0">
                <a:solidFill>
                  <a:srgbClr val="FFC000"/>
                </a:solidFill>
                <a:latin typeface="Calibri" pitchFamily="34" charset="0"/>
              </a:rPr>
              <a:t>GAÜN </a:t>
            </a:r>
            <a:r>
              <a:rPr lang="tr-TR" sz="2400" b="1" dirty="0" err="1">
                <a:solidFill>
                  <a:srgbClr val="FFC000"/>
                </a:solidFill>
                <a:latin typeface="Calibri" pitchFamily="34" charset="0"/>
              </a:rPr>
              <a:t>Sporium</a:t>
            </a:r>
            <a:r>
              <a:rPr lang="tr-TR" sz="2400" b="1" dirty="0">
                <a:solidFill>
                  <a:srgbClr val="FFC000"/>
                </a:solidFill>
                <a:latin typeface="Calibri" pitchFamily="34" charset="0"/>
              </a:rPr>
              <a:t> Merkezi</a:t>
            </a:r>
          </a:p>
          <a:p>
            <a:pPr marL="285750" indent="-285750" algn="ctr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defRPr/>
            </a:pPr>
            <a:r>
              <a:rPr lang="tr-TR" sz="2400" b="1" dirty="0" err="1">
                <a:solidFill>
                  <a:schemeClr val="tx1"/>
                </a:solidFill>
                <a:latin typeface="Calibri" pitchFamily="34" charset="0"/>
              </a:rPr>
              <a:t>Anfi</a:t>
            </a:r>
            <a:r>
              <a:rPr lang="tr-TR" sz="2400" b="1" dirty="0">
                <a:solidFill>
                  <a:schemeClr val="tx1"/>
                </a:solidFill>
                <a:latin typeface="Calibri" pitchFamily="34" charset="0"/>
              </a:rPr>
              <a:t> Tiyatro</a:t>
            </a:r>
          </a:p>
          <a:p>
            <a:pPr marL="285750" indent="-285750" algn="ctr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defRPr/>
            </a:pPr>
            <a:r>
              <a:rPr lang="tr-TR" sz="2400" b="1" dirty="0" err="1">
                <a:solidFill>
                  <a:srgbClr val="002060"/>
                </a:solidFill>
                <a:latin typeface="Calibri" pitchFamily="34" charset="0"/>
              </a:rPr>
              <a:t>Kampüs</a:t>
            </a:r>
            <a:r>
              <a:rPr lang="tr-TR" sz="2400" b="1" dirty="0">
                <a:solidFill>
                  <a:srgbClr val="002060"/>
                </a:solidFill>
                <a:latin typeface="Calibri" pitchFamily="34" charset="0"/>
              </a:rPr>
              <a:t> içi </a:t>
            </a:r>
            <a:r>
              <a:rPr lang="tr-TR" sz="2400" b="1" dirty="0" err="1">
                <a:solidFill>
                  <a:srgbClr val="002060"/>
                </a:solidFill>
                <a:latin typeface="Calibri" pitchFamily="34" charset="0"/>
              </a:rPr>
              <a:t>kafeler</a:t>
            </a:r>
            <a:endParaRPr lang="tr-TR" sz="2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0" name="Picture 4" descr="http://www.narkozgazetesi.com/depo/uploads/2014/01/gaun-spor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500306"/>
            <a:ext cx="2472480" cy="1689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7" descr="C:\Users\USER\Desktop\ADRES 21 MART\gantep resim\228_282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4429132"/>
            <a:ext cx="1917811" cy="13075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0" descr="http://static.tr.groupon-content.net/26/66/130330194662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4929198"/>
            <a:ext cx="2286016" cy="1552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4" descr="Gaziantep Üniversitesi (GAÜN) bünyesinde açılan çok sayıda spor aktivitesinin gerçekle&amp;scedil;tirilebilece&amp;gbreve;i GAÜN Sporium, üniversite çalı&amp;scedil;anları ve ö&amp;gbreve;rencilerin yanı sıra, kampüs dı&amp;scedil;ından gelenlere de spor yapma imkanını sa&amp;gbreve;ladı.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929198"/>
            <a:ext cx="1859695" cy="1307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2" descr="C:\Users\USER\Desktop\ADRES 21 MART\gantep resim\IMG_057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214422"/>
            <a:ext cx="2358044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6" descr="C:\Users\USER\Desktop\ADRES 21 MART\gantep resim\IMG_948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143248"/>
            <a:ext cx="2035984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8" descr="C:\Users\USER\Desktop\ADRES 21 MART\gantep resim\amfi tiyatro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1357298"/>
            <a:ext cx="2357453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5" descr="C:\Users\USER\Desktop\ADRES 21 MART\gantep resim\IMG_6927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5" y="3357562"/>
            <a:ext cx="2250297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1 Başlık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391400" cy="487363"/>
          </a:xfrm>
        </p:spPr>
        <p:txBody>
          <a:bodyPr/>
          <a:lstStyle/>
          <a:p>
            <a:r>
              <a:rPr lang="tr-TR" dirty="0"/>
              <a:t>GAZİANTEP ÜNİVERSİTESİ</a:t>
            </a:r>
          </a:p>
        </p:txBody>
      </p:sp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AE3D562-49B4-4239-A20B-86C3F7E951D0}" type="slidenum">
              <a:rPr lang="en-US" smtClean="0">
                <a:latin typeface="Arial" pitchFamily="34" charset="0"/>
              </a:rPr>
              <a:pPr/>
              <a:t>11</a:t>
            </a:fld>
            <a:endParaRPr lang="en-US">
              <a:latin typeface="Arial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1357298"/>
            <a:ext cx="6824054" cy="398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3" name="22 Oval"/>
          <p:cNvSpPr/>
          <p:nvPr/>
        </p:nvSpPr>
        <p:spPr>
          <a:xfrm>
            <a:off x="1714500" y="2071688"/>
            <a:ext cx="903288" cy="850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23 Oval"/>
          <p:cNvSpPr/>
          <p:nvPr/>
        </p:nvSpPr>
        <p:spPr>
          <a:xfrm>
            <a:off x="3857625" y="4714875"/>
            <a:ext cx="1374775" cy="5127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5" name="24 Dirsek Bağlayıcısı"/>
          <p:cNvCxnSpPr/>
          <p:nvPr/>
        </p:nvCxnSpPr>
        <p:spPr>
          <a:xfrm rot="16200000" flipH="1">
            <a:off x="4307341" y="5580063"/>
            <a:ext cx="482600" cy="3175"/>
          </a:xfrm>
          <a:prstGeom prst="bentConnector3">
            <a:avLst>
              <a:gd name="adj1" fmla="val 50000"/>
            </a:avLst>
          </a:prstGeom>
          <a:ln w="38100" cmpd="sng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Metin kutusu"/>
          <p:cNvSpPr txBox="1"/>
          <p:nvPr/>
        </p:nvSpPr>
        <p:spPr>
          <a:xfrm>
            <a:off x="0" y="1285860"/>
            <a:ext cx="1884057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2400" dirty="0">
                <a:latin typeface="Calibri" pitchFamily="34" charset="0"/>
              </a:rPr>
              <a:t>Tekstil Mühendisliği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7" name="26 Metin kutusu"/>
          <p:cNvSpPr txBox="1"/>
          <p:nvPr/>
        </p:nvSpPr>
        <p:spPr>
          <a:xfrm>
            <a:off x="4153507" y="5804239"/>
            <a:ext cx="215778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2400" dirty="0">
                <a:latin typeface="Calibri" pitchFamily="34" charset="0"/>
              </a:rPr>
              <a:t>Ana Giriş Kapısı</a:t>
            </a:r>
            <a:endParaRPr lang="en-US" sz="2400" dirty="0">
              <a:latin typeface="Calibri" pitchFamily="34" charset="0"/>
            </a:endParaRPr>
          </a:p>
        </p:txBody>
      </p:sp>
      <p:cxnSp>
        <p:nvCxnSpPr>
          <p:cNvPr id="28" name="Elbow Connector 16"/>
          <p:cNvCxnSpPr/>
          <p:nvPr/>
        </p:nvCxnSpPr>
        <p:spPr>
          <a:xfrm rot="16200000" flipV="1">
            <a:off x="1283494" y="2216944"/>
            <a:ext cx="503238" cy="35560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 Başlık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391400" cy="487363"/>
          </a:xfrm>
        </p:spPr>
        <p:txBody>
          <a:bodyPr/>
          <a:lstStyle/>
          <a:p>
            <a:r>
              <a:rPr lang="tr-TR" dirty="0"/>
              <a:t>GAZİANTEP ÜNİVERSİTESİ</a:t>
            </a:r>
          </a:p>
        </p:txBody>
      </p:sp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9162BD2-B01C-4388-8D3A-A3ED51CC4B52}" type="slidenum">
              <a:rPr lang="en-US" smtClean="0">
                <a:latin typeface="Arial" pitchFamily="34" charset="0"/>
              </a:rPr>
              <a:pPr/>
              <a:t>12</a:t>
            </a:fld>
            <a:endParaRPr lang="en-US">
              <a:latin typeface="Arial" pitchFamily="34" charset="0"/>
            </a:endParaRPr>
          </a:p>
        </p:txBody>
      </p:sp>
      <p:pic>
        <p:nvPicPr>
          <p:cNvPr id="410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02343" y="1196752"/>
            <a:ext cx="7358089" cy="5513661"/>
          </a:xfrm>
        </p:spPr>
      </p:pic>
      <p:sp>
        <p:nvSpPr>
          <p:cNvPr id="4" name="Metin kutusu 3"/>
          <p:cNvSpPr txBox="1"/>
          <p:nvPr/>
        </p:nvSpPr>
        <p:spPr>
          <a:xfrm>
            <a:off x="1285875" y="332656"/>
            <a:ext cx="7174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kern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GAZİANTEP ÜNİVERSİTESİ </a:t>
            </a:r>
          </a:p>
          <a:p>
            <a:pPr algn="ctr"/>
            <a:r>
              <a:rPr lang="tr-TR" sz="2400" b="1" kern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TEKSTİL MÜHENDİSLİĞİ BÖLÜMÜ</a:t>
            </a:r>
          </a:p>
          <a:p>
            <a:pPr algn="ctr"/>
            <a:endParaRPr lang="tr-T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3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3D0F3FE-2796-402C-9E1B-593ADDEE93C8}" type="slidenum">
              <a:rPr lang="en-US" smtClean="0">
                <a:latin typeface="Arial" pitchFamily="34" charset="0"/>
              </a:rPr>
              <a:pPr/>
              <a:t>13</a:t>
            </a:fld>
            <a:endParaRPr lang="en-US">
              <a:latin typeface="Arial" pitchFamily="34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7463453" cy="475252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Metin kutusu 1"/>
          <p:cNvSpPr txBox="1"/>
          <p:nvPr/>
        </p:nvSpPr>
        <p:spPr>
          <a:xfrm>
            <a:off x="1285875" y="332656"/>
            <a:ext cx="7174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kern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GAZİANTEP ÜNİVERSİTESİ </a:t>
            </a:r>
          </a:p>
          <a:p>
            <a:pPr algn="ctr"/>
            <a:r>
              <a:rPr lang="tr-TR" sz="2400" b="1" kern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TEKSTİL MÜHENDİSLİĞİ BÖLÜMÜ</a:t>
            </a:r>
          </a:p>
          <a:p>
            <a:pPr algn="ctr"/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26984" y="1196752"/>
            <a:ext cx="9017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/>
              <a:t>Gaziantep Üniversitesi Sani Konukoğlu Tekstil Mühendisliği Bölümü </a:t>
            </a:r>
            <a:r>
              <a:rPr lang="tr-TR" sz="2000" dirty="0">
                <a:solidFill>
                  <a:srgbClr val="0000FF"/>
                </a:solidFill>
              </a:rPr>
              <a:t>1996</a:t>
            </a:r>
            <a:r>
              <a:rPr lang="tr-TR" sz="2000" dirty="0">
                <a:solidFill>
                  <a:srgbClr val="0000CC"/>
                </a:solidFill>
              </a:rPr>
              <a:t> </a:t>
            </a:r>
            <a:r>
              <a:rPr lang="tr-TR" sz="2000" dirty="0"/>
              <a:t>yılında kurulmuştur. </a:t>
            </a:r>
          </a:p>
        </p:txBody>
      </p:sp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01.12.2015</a:t>
            </a:r>
          </a:p>
        </p:txBody>
      </p:sp>
      <p:sp>
        <p:nvSpPr>
          <p:cNvPr id="19460" name="3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C108BCA-D2A9-476E-9F54-C66D466756CF}" type="slidenum">
              <a:rPr lang="en-US" smtClean="0">
                <a:latin typeface="Arial" pitchFamily="34" charset="0"/>
              </a:rPr>
              <a:pPr/>
              <a:t>14</a:t>
            </a:fld>
            <a:endParaRPr lang="en-US">
              <a:latin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4282" y="1584791"/>
            <a:ext cx="8669094" cy="449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  <a:defRPr/>
            </a:pPr>
            <a:r>
              <a:rPr lang="tr-TR" sz="2000" b="1" dirty="0"/>
              <a:t>İlk lisansüstü öğrencilerini 2000–2001 eğitim öğretim yılında almıştır. </a:t>
            </a:r>
            <a:endParaRPr lang="tr-TR" sz="2000" b="1" dirty="0">
              <a:solidFill>
                <a:srgbClr val="000066"/>
              </a:solidFill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lang="tr-TR" sz="20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9186" y="2799237"/>
            <a:ext cx="8661487" cy="740233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  <a:defRPr/>
            </a:pPr>
            <a:r>
              <a:rPr lang="tr-TR" sz="2000" b="1" dirty="0">
                <a:cs typeface="Times New Roman" pitchFamily="18" charset="0"/>
              </a:rPr>
              <a:t>Dr. </a:t>
            </a:r>
            <a:r>
              <a:rPr lang="tr-TR" sz="2000" b="1" dirty="0" err="1">
                <a:cs typeface="Times New Roman" pitchFamily="18" charset="0"/>
              </a:rPr>
              <a:t>Abdulkadir</a:t>
            </a:r>
            <a:r>
              <a:rPr lang="tr-TR" sz="2000" b="1" dirty="0">
                <a:cs typeface="Times New Roman" pitchFamily="18" charset="0"/>
              </a:rPr>
              <a:t> </a:t>
            </a:r>
            <a:r>
              <a:rPr lang="tr-TR" sz="2000" b="1" dirty="0" err="1">
                <a:cs typeface="Times New Roman" pitchFamily="18" charset="0"/>
              </a:rPr>
              <a:t>Konukoğlu</a:t>
            </a:r>
            <a:r>
              <a:rPr lang="tr-TR" sz="2000" b="1" dirty="0">
                <a:cs typeface="Times New Roman" pitchFamily="18" charset="0"/>
              </a:rPr>
              <a:t> Tekstil Uygulama Merkezi 2007 yılında kurulmuştur.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9187" y="2125797"/>
            <a:ext cx="8697339" cy="5305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  <a:defRPr/>
            </a:pPr>
            <a:r>
              <a:rPr lang="tr-TR" sz="2000" b="1" dirty="0">
                <a:solidFill>
                  <a:srgbClr val="FF0000"/>
                </a:solidFill>
                <a:cs typeface="Times New Roman" pitchFamily="18" charset="0"/>
              </a:rPr>
              <a:t>2003-2004</a:t>
            </a:r>
            <a:r>
              <a:rPr lang="tr-TR" sz="2000" b="1" dirty="0">
                <a:solidFill>
                  <a:srgbClr val="000066"/>
                </a:solidFill>
                <a:cs typeface="Times New Roman" pitchFamily="18" charset="0"/>
              </a:rPr>
              <a:t> öğretim yılında İlk yüksek lisans mezununu vermiştir.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tr-TR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4952" y="3656493"/>
            <a:ext cx="8625906" cy="8073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  <a:defRPr/>
            </a:pPr>
            <a:r>
              <a:rPr lang="tr-TR" sz="2000" b="1" dirty="0">
                <a:cs typeface="Times New Roman" pitchFamily="18" charset="0"/>
              </a:rPr>
              <a:t>2011 yılında Kahramanmaraş Sütçü İmam Üniversitesi ile Ortak Lisansüstü Program hayata geçirilerek doktora programı açılmıştır.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89186" y="5572140"/>
            <a:ext cx="8651045" cy="61555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  <a:defRPr/>
            </a:pPr>
            <a:r>
              <a:rPr lang="tr-TR" sz="2000" b="1" dirty="0">
                <a:cs typeface="Times New Roman" pitchFamily="18" charset="0"/>
              </a:rPr>
              <a:t>2014 yılında doktora programı (İngilizce) açılmıştır.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89186" y="4585187"/>
            <a:ext cx="8658077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  <a:defRPr/>
            </a:pPr>
            <a:r>
              <a:rPr lang="tr-TR" sz="2000" b="1" dirty="0">
                <a:cs typeface="Times New Roman" pitchFamily="18" charset="0"/>
              </a:rPr>
              <a:t>2012-2013 Eğitim Öğretim yılının Bahar Döneminde </a:t>
            </a:r>
            <a:r>
              <a:rPr lang="tr-TR" sz="2000" b="1" dirty="0" err="1">
                <a:cs typeface="Times New Roman" pitchFamily="18" charset="0"/>
              </a:rPr>
              <a:t>İntörnlük</a:t>
            </a:r>
            <a:r>
              <a:rPr lang="tr-TR" sz="2000" b="1" dirty="0">
                <a:cs typeface="Times New Roman" pitchFamily="18" charset="0"/>
              </a:rPr>
              <a:t> Uygulaması Hayata Geçirilmiştir. 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1285875" y="332656"/>
            <a:ext cx="7174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kern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GAZİANTEP ÜNİVERSİTESİ </a:t>
            </a:r>
          </a:p>
          <a:p>
            <a:pPr algn="ctr"/>
            <a:r>
              <a:rPr lang="tr-TR" sz="2400" b="1" kern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TEKSTİL MÜHENDİSLİĞİ BÖLÜMÜ</a:t>
            </a:r>
          </a:p>
          <a:p>
            <a:pPr algn="ctr"/>
            <a:endParaRPr lang="tr-T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9"/>
          <p:cNvSpPr>
            <a:spLocks/>
          </p:cNvSpPr>
          <p:nvPr/>
        </p:nvSpPr>
        <p:spPr bwMode="gray">
          <a:xfrm flipH="1">
            <a:off x="4752181" y="3994992"/>
            <a:ext cx="1143000" cy="200025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>
              <a:latin typeface="Arial" charset="0"/>
              <a:cs typeface="+mn-cs"/>
            </a:endParaRPr>
          </a:p>
        </p:txBody>
      </p:sp>
      <p:sp>
        <p:nvSpPr>
          <p:cNvPr id="25602" name="AutoShape 3"/>
          <p:cNvSpPr>
            <a:spLocks noChangeArrowheads="1"/>
          </p:cNvSpPr>
          <p:nvPr/>
        </p:nvSpPr>
        <p:spPr bwMode="auto">
          <a:xfrm>
            <a:off x="5715000" y="3571875"/>
            <a:ext cx="2581275" cy="10001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tr-TR">
              <a:latin typeface="Verdana" pitchFamily="34" charset="0"/>
            </a:endParaRPr>
          </a:p>
        </p:txBody>
      </p:sp>
      <p:sp>
        <p:nvSpPr>
          <p:cNvPr id="25603" name="AutoShape 5"/>
          <p:cNvSpPr>
            <a:spLocks noChangeArrowheads="1"/>
          </p:cNvSpPr>
          <p:nvPr/>
        </p:nvSpPr>
        <p:spPr bwMode="auto">
          <a:xfrm>
            <a:off x="214313" y="3143250"/>
            <a:ext cx="2857500" cy="107156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tr-TR">
              <a:latin typeface="Verdana" pitchFamily="34" charset="0"/>
            </a:endParaRP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428625" y="3357563"/>
            <a:ext cx="2500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tr-TR" sz="2000" b="1">
                <a:solidFill>
                  <a:srgbClr val="000000"/>
                </a:solidFill>
              </a:rPr>
              <a:t>LİSANS ÖĞRENCİ SAYISI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88071" name="Freeform 7"/>
          <p:cNvSpPr>
            <a:spLocks/>
          </p:cNvSpPr>
          <p:nvPr/>
        </p:nvSpPr>
        <p:spPr bwMode="gray">
          <a:xfrm>
            <a:off x="2643188" y="2857500"/>
            <a:ext cx="1714500" cy="15716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>
              <a:latin typeface="Arial" charset="0"/>
              <a:cs typeface="+mn-cs"/>
            </a:endParaRPr>
          </a:p>
        </p:txBody>
      </p:sp>
      <p:sp>
        <p:nvSpPr>
          <p:cNvPr id="25606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8073" name="Freeform 9"/>
          <p:cNvSpPr>
            <a:spLocks/>
          </p:cNvSpPr>
          <p:nvPr/>
        </p:nvSpPr>
        <p:spPr bwMode="gray">
          <a:xfrm>
            <a:off x="2786063" y="3929063"/>
            <a:ext cx="1428750" cy="192881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>
              <a:latin typeface="Arial" charset="0"/>
              <a:cs typeface="+mn-cs"/>
            </a:endParaRPr>
          </a:p>
        </p:txBody>
      </p:sp>
      <p:grpSp>
        <p:nvGrpSpPr>
          <p:cNvPr id="25608" name="Group 10"/>
          <p:cNvGrpSpPr>
            <a:grpSpLocks/>
          </p:cNvGrpSpPr>
          <p:nvPr/>
        </p:nvGrpSpPr>
        <p:grpSpPr bwMode="auto">
          <a:xfrm>
            <a:off x="714375" y="1214438"/>
            <a:ext cx="7786688" cy="1601787"/>
            <a:chOff x="1997" y="1314"/>
            <a:chExt cx="1889" cy="1009"/>
          </a:xfrm>
        </p:grpSpPr>
        <p:grpSp>
          <p:nvGrpSpPr>
            <p:cNvPr id="25620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88076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tr-TR">
                  <a:latin typeface="Arial" charset="0"/>
                  <a:cs typeface="+mn-cs"/>
                </a:endParaRPr>
              </a:p>
            </p:txBody>
          </p:sp>
          <p:sp>
            <p:nvSpPr>
              <p:cNvPr id="88077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tr-TR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88078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defRPr/>
              </a:pPr>
              <a:endParaRPr lang="tr-TR">
                <a:latin typeface="Arial" charset="0"/>
                <a:cs typeface="+mn-cs"/>
              </a:endParaRPr>
            </a:p>
          </p:txBody>
        </p:sp>
        <p:sp>
          <p:nvSpPr>
            <p:cNvPr id="88079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defRPr/>
              </a:pPr>
              <a:endParaRPr lang="tr-TR">
                <a:latin typeface="Arial" charset="0"/>
                <a:cs typeface="+mn-cs"/>
              </a:endParaRPr>
            </a:p>
          </p:txBody>
        </p:sp>
        <p:sp>
          <p:nvSpPr>
            <p:cNvPr id="88080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defRPr/>
              </a:pPr>
              <a:endParaRPr lang="tr-TR">
                <a:latin typeface="Arial" charset="0"/>
                <a:cs typeface="+mn-cs"/>
              </a:endParaRPr>
            </a:p>
          </p:txBody>
        </p:sp>
        <p:sp>
          <p:nvSpPr>
            <p:cNvPr id="88081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defRPr/>
              </a:pPr>
              <a:endParaRPr lang="tr-TR">
                <a:latin typeface="Arial" charset="0"/>
                <a:cs typeface="+mn-cs"/>
              </a:endParaRPr>
            </a:p>
          </p:txBody>
        </p:sp>
      </p:grpSp>
      <p:sp>
        <p:nvSpPr>
          <p:cNvPr id="25609" name="Text Box 18"/>
          <p:cNvSpPr txBox="1">
            <a:spLocks noChangeArrowheads="1"/>
          </p:cNvSpPr>
          <p:nvPr/>
        </p:nvSpPr>
        <p:spPr bwMode="auto">
          <a:xfrm>
            <a:off x="1857375" y="1571625"/>
            <a:ext cx="535781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tr-TR" sz="2800" b="1"/>
              <a:t>AKTİF ÖĞRENCİ SAYISI</a:t>
            </a:r>
            <a:endParaRPr lang="en-US" sz="2800"/>
          </a:p>
        </p:txBody>
      </p:sp>
      <p:sp>
        <p:nvSpPr>
          <p:cNvPr id="25610" name="19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8DC9904-EB90-4C9B-A0B0-97FC09E36777}" type="slidenum">
              <a:rPr lang="en-US" smtClean="0">
                <a:latin typeface="Arial" pitchFamily="34" charset="0"/>
              </a:rPr>
              <a:pPr/>
              <a:t>15</a:t>
            </a:fld>
            <a:endParaRPr lang="en-US">
              <a:latin typeface="Arial" pitchFamily="34" charset="0"/>
            </a:endParaRPr>
          </a:p>
        </p:txBody>
      </p:sp>
      <p:sp>
        <p:nvSpPr>
          <p:cNvPr id="25611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EĞİTİM</a:t>
            </a:r>
          </a:p>
        </p:txBody>
      </p:sp>
      <p:sp>
        <p:nvSpPr>
          <p:cNvPr id="25612" name="Text Box 6"/>
          <p:cNvSpPr txBox="1">
            <a:spLocks noChangeArrowheads="1"/>
          </p:cNvSpPr>
          <p:nvPr/>
        </p:nvSpPr>
        <p:spPr bwMode="auto">
          <a:xfrm>
            <a:off x="5929313" y="3714750"/>
            <a:ext cx="228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tr-TR" sz="2000" b="1">
                <a:solidFill>
                  <a:srgbClr val="000000"/>
                </a:solidFill>
              </a:rPr>
              <a:t>DOKTORA ÖĞRENCİ SAYISI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5613" name="Text Box 6"/>
          <p:cNvSpPr txBox="1">
            <a:spLocks noChangeArrowheads="1"/>
          </p:cNvSpPr>
          <p:nvPr/>
        </p:nvSpPr>
        <p:spPr bwMode="auto">
          <a:xfrm>
            <a:off x="3071813" y="3429000"/>
            <a:ext cx="1000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r-TR" sz="3200" b="1" dirty="0">
                <a:solidFill>
                  <a:srgbClr val="000000"/>
                </a:solidFill>
              </a:rPr>
              <a:t>132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5614" name="Text Box 6"/>
          <p:cNvSpPr txBox="1">
            <a:spLocks noChangeArrowheads="1"/>
          </p:cNvSpPr>
          <p:nvPr/>
        </p:nvSpPr>
        <p:spPr bwMode="auto">
          <a:xfrm>
            <a:off x="3433293" y="5143512"/>
            <a:ext cx="23574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tr-TR" sz="2800" b="1" dirty="0">
                <a:solidFill>
                  <a:srgbClr val="000000"/>
                </a:solidFill>
              </a:rPr>
              <a:t>Toplam </a:t>
            </a:r>
          </a:p>
          <a:p>
            <a:pPr algn="ctr" eaLnBrk="0" hangingPunct="0"/>
            <a:r>
              <a:rPr lang="tr-TR" sz="2800" b="1" dirty="0">
                <a:solidFill>
                  <a:srgbClr val="000000"/>
                </a:solidFill>
              </a:rPr>
              <a:t>195</a:t>
            </a:r>
          </a:p>
          <a:p>
            <a:pPr algn="ctr" eaLnBrk="0" hangingPunct="0"/>
            <a:r>
              <a:rPr lang="tr-TR" sz="2800" b="1" dirty="0">
                <a:solidFill>
                  <a:srgbClr val="000000"/>
                </a:solidFill>
              </a:rPr>
              <a:t>öğrenci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5615" name="AutoShape 3"/>
          <p:cNvSpPr>
            <a:spLocks noChangeArrowheads="1"/>
          </p:cNvSpPr>
          <p:nvPr/>
        </p:nvSpPr>
        <p:spPr bwMode="auto">
          <a:xfrm>
            <a:off x="571500" y="4786313"/>
            <a:ext cx="2786063" cy="92868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tr-TR">
              <a:latin typeface="Verdana" pitchFamily="34" charset="0"/>
            </a:endParaRPr>
          </a:p>
        </p:txBody>
      </p:sp>
      <p:sp>
        <p:nvSpPr>
          <p:cNvPr id="25616" name="Text Box 6"/>
          <p:cNvSpPr txBox="1">
            <a:spLocks noChangeArrowheads="1"/>
          </p:cNvSpPr>
          <p:nvPr/>
        </p:nvSpPr>
        <p:spPr bwMode="auto">
          <a:xfrm>
            <a:off x="500063" y="4929188"/>
            <a:ext cx="2428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tr-TR" sz="2000" b="1" dirty="0">
                <a:solidFill>
                  <a:srgbClr val="000000"/>
                </a:solidFill>
              </a:rPr>
              <a:t>YÜKSEK LİSANS ÖĞRENCİ SAYISI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3" name="Freeform 9"/>
          <p:cNvSpPr>
            <a:spLocks/>
          </p:cNvSpPr>
          <p:nvPr/>
        </p:nvSpPr>
        <p:spPr bwMode="gray">
          <a:xfrm flipH="1">
            <a:off x="4500563" y="2857500"/>
            <a:ext cx="1143000" cy="200025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>
              <a:latin typeface="Arial" charset="0"/>
              <a:cs typeface="+mn-cs"/>
            </a:endParaRPr>
          </a:p>
        </p:txBody>
      </p:sp>
      <p:sp>
        <p:nvSpPr>
          <p:cNvPr id="25618" name="Text Box 6"/>
          <p:cNvSpPr txBox="1">
            <a:spLocks noChangeArrowheads="1"/>
          </p:cNvSpPr>
          <p:nvPr/>
        </p:nvSpPr>
        <p:spPr bwMode="auto">
          <a:xfrm>
            <a:off x="4868863" y="3857625"/>
            <a:ext cx="774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r-TR" sz="3200" b="1" dirty="0">
                <a:solidFill>
                  <a:srgbClr val="000000"/>
                </a:solidFill>
              </a:rPr>
              <a:t>15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5619" name="Text Box 6"/>
          <p:cNvSpPr txBox="1">
            <a:spLocks noChangeArrowheads="1"/>
          </p:cNvSpPr>
          <p:nvPr/>
        </p:nvSpPr>
        <p:spPr bwMode="auto">
          <a:xfrm>
            <a:off x="3357563" y="4643438"/>
            <a:ext cx="928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r-TR" sz="3200" b="1" dirty="0">
                <a:solidFill>
                  <a:srgbClr val="000000"/>
                </a:solidFill>
              </a:rPr>
              <a:t>35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6031701" y="4903963"/>
            <a:ext cx="2786063" cy="92868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tr-TR">
              <a:latin typeface="Verdana" pitchFamily="34" charset="0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6143619" y="4895952"/>
            <a:ext cx="24288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tr-TR" b="1" dirty="0">
                <a:solidFill>
                  <a:srgbClr val="000000"/>
                </a:solidFill>
              </a:rPr>
              <a:t>TEZSİZ YÜKSEK LİSANS ÖĞRENCİ SAYISI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5430837" y="5051418"/>
            <a:ext cx="928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r-TR" sz="3200" b="1" dirty="0">
                <a:solidFill>
                  <a:srgbClr val="000000"/>
                </a:solidFill>
              </a:rPr>
              <a:t>13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LİSANS EĞİTİMİ</a:t>
            </a: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01.12.2015</a:t>
            </a:r>
          </a:p>
        </p:txBody>
      </p:sp>
      <p:sp>
        <p:nvSpPr>
          <p:cNvPr id="23556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AC0D2A4-2B35-44C2-B3EC-31D009D76741}" type="slidenum">
              <a:rPr lang="en-US" smtClean="0">
                <a:latin typeface="Arial" pitchFamily="34" charset="0"/>
              </a:rPr>
              <a:pPr/>
              <a:t>16</a:t>
            </a:fld>
            <a:endParaRPr lang="en-US">
              <a:latin typeface="Arial" pitchFamily="34" charset="0"/>
            </a:endParaRPr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 bwMode="auto">
          <a:xfrm>
            <a:off x="285720" y="1214422"/>
            <a:ext cx="4357718" cy="1928826"/>
          </a:xfrm>
          <a:prstGeom prst="rect">
            <a:avLst/>
          </a:prstGeom>
          <a:ln w="9525" cap="flat" cmpd="sng" algn="ctr">
            <a:solidFill>
              <a:schemeClr val="accent2">
                <a:shade val="60000"/>
                <a:satMod val="300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 2" pitchFamily="18" charset="2"/>
              <a:buNone/>
              <a:defRPr/>
            </a:pPr>
            <a:r>
              <a:rPr lang="tr-TR" sz="2800" b="1" kern="0" dirty="0">
                <a:latin typeface="Calibri" pitchFamily="34" charset="0"/>
              </a:rPr>
              <a:t>Temel Mühendislik Bilgisi;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 2" pitchFamily="18" charset="2"/>
              <a:buNone/>
              <a:defRPr/>
            </a:pPr>
            <a:r>
              <a:rPr lang="tr-TR" sz="2800" kern="0" dirty="0">
                <a:latin typeface="Calibri" pitchFamily="34" charset="0"/>
              </a:rPr>
              <a:t>fizik, kimya, matematik, 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 2" pitchFamily="18" charset="2"/>
              <a:buNone/>
              <a:defRPr/>
            </a:pPr>
            <a:r>
              <a:rPr lang="tr-TR" sz="2800" kern="0" dirty="0">
                <a:latin typeface="Calibri" pitchFamily="34" charset="0"/>
              </a:rPr>
              <a:t>termodinamik, akışkanlar mekaniği,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 2" pitchFamily="18" charset="2"/>
              <a:buNone/>
              <a:defRPr/>
            </a:pPr>
            <a:r>
              <a:rPr lang="tr-TR" sz="2800" kern="0" dirty="0">
                <a:latin typeface="Calibri" pitchFamily="34" charset="0"/>
              </a:rPr>
              <a:t>statik, mukavemet, makine elemanları, mekanizma, </a:t>
            </a:r>
            <a:r>
              <a:rPr lang="tr-TR" sz="2800" kern="0" dirty="0" err="1">
                <a:latin typeface="Calibri" pitchFamily="34" charset="0"/>
              </a:rPr>
              <a:t>mekatronik</a:t>
            </a:r>
            <a:r>
              <a:rPr lang="tr-TR" sz="2800" kern="0" dirty="0">
                <a:latin typeface="Calibri" pitchFamily="34" charset="0"/>
              </a:rPr>
              <a:t>, istatistik, bilgisayar programlama, teknik resim</a:t>
            </a:r>
          </a:p>
        </p:txBody>
      </p:sp>
      <p:pic>
        <p:nvPicPr>
          <p:cNvPr id="23560" name="Picture 2" descr="http://muh.bartin.edu.tr/Files/iarr1sgv4wggphqtqfsgdpoh3201295134152iarr1sgv4wggphqtqfsgdpoh3201295134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357563"/>
            <a:ext cx="39068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4" descr="http://101education.com/wp-content/uploads/2014/03/Engineer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4575" y="1214438"/>
            <a:ext cx="42894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 İçerik Yer Tutucusu"/>
          <p:cNvSpPr txBox="1">
            <a:spLocks/>
          </p:cNvSpPr>
          <p:nvPr/>
        </p:nvSpPr>
        <p:spPr>
          <a:xfrm>
            <a:off x="4714876" y="3786190"/>
            <a:ext cx="4429124" cy="29302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ctr" defTabSz="457200" fontAlgn="auto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Wingdings 2" pitchFamily="18" charset="2"/>
              <a:buNone/>
              <a:defRPr/>
            </a:pPr>
            <a:r>
              <a:rPr lang="tr-TR" sz="2000" b="1" dirty="0">
                <a:latin typeface="Calibri" pitchFamily="34" charset="0"/>
              </a:rPr>
              <a:t>Tekstil Mesleki Dersleri; 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defRPr/>
            </a:pPr>
            <a:r>
              <a:rPr lang="tr-TR" sz="2000" dirty="0">
                <a:latin typeface="Calibri" pitchFamily="34" charset="0"/>
              </a:rPr>
              <a:t>	Elyaf, iplik üretimi, dokuma ve örme teknolojisi, dokusuz kumaşlar,  boyama ve baskı teknolojisi, bitim işlemleri, kalite kontrol, yeni iplik üretim metotları, renk analizi, nanolif teknolojisi, halı teknolojisi vb.</a:t>
            </a:r>
          </a:p>
        </p:txBody>
      </p:sp>
    </p:spTree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LABORATUVARLAR</a:t>
            </a:r>
          </a:p>
        </p:txBody>
      </p:sp>
      <p:sp>
        <p:nvSpPr>
          <p:cNvPr id="26628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C34EE75-ACF2-474B-943C-AC8FBEB15042}" type="slidenum">
              <a:rPr lang="en-US" smtClean="0">
                <a:latin typeface="Arial" pitchFamily="34" charset="0"/>
              </a:rPr>
              <a:pPr/>
              <a:t>17</a:t>
            </a:fld>
            <a:endParaRPr lang="en-US">
              <a:latin typeface="Arial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571472" y="1357298"/>
            <a:ext cx="8005965" cy="469899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İplik Laboratuvarı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Kimyasal Tekstil Laboratuvarı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Boya ve Terbiye Laboratuvarı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Konfeksiyon Laboratuvarı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Dr. Abdulkadir Konukoğlu Tekstil Uygulama Merkezi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Elyaf Laboratuvarı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Nanoteknoloji Laboratuvarı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Kumaş Test Laboratuvarı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Kumaş Üretim 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Laboratuvarı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Not: 36 metre karelik 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laboratuvar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alanı standart klimatize şartlara sahiptir. </a:t>
            </a:r>
          </a:p>
        </p:txBody>
      </p:sp>
    </p:spTree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LABORATUVARLAR</a:t>
            </a:r>
          </a:p>
        </p:txBody>
      </p:sp>
      <p:sp>
        <p:nvSpPr>
          <p:cNvPr id="27651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F670033-8E71-407E-B92E-53341F03EB38}" type="slidenum">
              <a:rPr lang="en-US" smtClean="0">
                <a:latin typeface="Arial" pitchFamily="34" charset="0"/>
              </a:rPr>
              <a:pPr/>
              <a:t>18</a:t>
            </a:fld>
            <a:endParaRPr lang="en-US">
              <a:latin typeface="Arial" pitchFamily="34" charset="0"/>
            </a:endParaRPr>
          </a:p>
        </p:txBody>
      </p:sp>
      <p:pic>
        <p:nvPicPr>
          <p:cNvPr id="27652" name="Picture 2" descr="C:\Users\USER\Desktop\gantep resim\IMG_019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1643063"/>
            <a:ext cx="334010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 descr="C:\Users\USER\Desktop\gantep resim\IMG_033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75" y="1785938"/>
            <a:ext cx="3357563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4" descr="C:\Users\USER\Desktop\gantep resim\IMG_020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929063"/>
            <a:ext cx="38338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5" descr="C:\Users\USER\Desktop\gantep resim\IMG_032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4143375"/>
            <a:ext cx="36830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 İçerik Yer Tutucusu"/>
          <p:cNvSpPr txBox="1">
            <a:spLocks/>
          </p:cNvSpPr>
          <p:nvPr/>
        </p:nvSpPr>
        <p:spPr>
          <a:xfrm>
            <a:off x="0" y="1214422"/>
            <a:ext cx="4428611" cy="3927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90488" indent="-3175" algn="ctr" defTabSz="457200" fontAlgn="auto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Wingdings 2" pitchFamily="18" charset="2"/>
              <a:buNone/>
              <a:defRPr/>
            </a:pPr>
            <a:r>
              <a:rPr lang="tr-TR" sz="2400" dirty="0">
                <a:latin typeface="Calibri" pitchFamily="34" charset="0"/>
              </a:rPr>
              <a:t>Kumaş Üretim Laboratuvarı</a:t>
            </a:r>
          </a:p>
        </p:txBody>
      </p:sp>
      <p:sp>
        <p:nvSpPr>
          <p:cNvPr id="11" name="2 İçerik Yer Tutucusu"/>
          <p:cNvSpPr txBox="1">
            <a:spLocks/>
          </p:cNvSpPr>
          <p:nvPr/>
        </p:nvSpPr>
        <p:spPr>
          <a:xfrm>
            <a:off x="4643438" y="1214422"/>
            <a:ext cx="4428611" cy="3927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90488" indent="-3175" algn="ctr" defTabSz="457200" fontAlgn="auto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Wingdings 2" pitchFamily="18" charset="2"/>
              <a:buNone/>
              <a:defRPr/>
            </a:pPr>
            <a:r>
              <a:rPr lang="tr-TR" sz="2400" dirty="0">
                <a:latin typeface="Calibri" pitchFamily="34" charset="0"/>
              </a:rPr>
              <a:t>Şartlandırılmış Laboratuvar</a:t>
            </a:r>
          </a:p>
        </p:txBody>
      </p:sp>
    </p:spTree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LABORATUVARLAR</a:t>
            </a:r>
          </a:p>
        </p:txBody>
      </p:sp>
      <p:sp>
        <p:nvSpPr>
          <p:cNvPr id="28675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232F42C-39FB-4CAD-8B18-D84E0B2485A7}" type="slidenum">
              <a:rPr lang="en-US" smtClean="0">
                <a:latin typeface="Arial" pitchFamily="34" charset="0"/>
              </a:rPr>
              <a:pPr/>
              <a:t>19</a:t>
            </a:fld>
            <a:endParaRPr lang="en-US">
              <a:latin typeface="Arial" pitchFamily="34" charset="0"/>
            </a:endParaRPr>
          </a:p>
        </p:txBody>
      </p:sp>
      <p:pic>
        <p:nvPicPr>
          <p:cNvPr id="28676" name="Picture 2" descr="C:\Users\USER\Desktop\ADRES 21 MART\gantep resim\IMG_017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571625"/>
            <a:ext cx="3500437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3" descr="C:\Users\USER\Desktop\ADRES 21 MART\gantep resim\IMG_018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3363" y="1547813"/>
            <a:ext cx="43783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4" descr="C:\Users\USER\Desktop\ADRES 21 MART\gantep resim\IMG_016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4000500"/>
            <a:ext cx="3357563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5" descr="C:\Users\USER\Desktop\ADRES 21 MART\gantep resim\IMG_016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4143375"/>
            <a:ext cx="3679825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 İçerik Yer Tutucusu"/>
          <p:cNvSpPr txBox="1">
            <a:spLocks/>
          </p:cNvSpPr>
          <p:nvPr/>
        </p:nvSpPr>
        <p:spPr>
          <a:xfrm>
            <a:off x="1643042" y="1071546"/>
            <a:ext cx="5929354" cy="42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90488" indent="-3175" algn="ctr" defTabSz="457200" fontAlgn="auto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Wingdings 2" pitchFamily="18" charset="2"/>
              <a:buNone/>
              <a:defRPr/>
            </a:pPr>
            <a:r>
              <a:rPr lang="tr-TR" sz="2400" dirty="0">
                <a:latin typeface="Calibri" pitchFamily="34" charset="0"/>
              </a:rPr>
              <a:t>Kimyasal ve Boya Terbiye Laboratuvarları</a:t>
            </a:r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latin typeface="Calibri" pitchFamily="34" charset="0"/>
              </a:rPr>
              <a:t>TEKSTİL MÜHENDİSİ KİMDİR?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1228725"/>
            <a:ext cx="8786874" cy="5414985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algn="just">
              <a:defRPr/>
            </a:pPr>
            <a:r>
              <a:rPr lang="tr-TR" dirty="0">
                <a:latin typeface="Calibri" pitchFamily="34" charset="0"/>
              </a:rPr>
              <a:t>Polimer, elyaf, tekstil hammadde ve ürünlerini, proseslerini dizayn ve kontrol edebilen ve ayrıca ilgili yeni yöntem ve teknikleri geliştirebilen mühendistir. </a:t>
            </a:r>
          </a:p>
          <a:p>
            <a:pPr algn="just">
              <a:defRPr/>
            </a:pPr>
            <a:endParaRPr lang="tr-TR" dirty="0"/>
          </a:p>
        </p:txBody>
      </p:sp>
      <p:sp>
        <p:nvSpPr>
          <p:cNvPr id="7174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BE43D65-42DA-46C1-9B44-35CD1232C131}" type="slidenum">
              <a:rPr lang="en-US" smtClean="0">
                <a:latin typeface="Arial" pitchFamily="34" charset="0"/>
              </a:rPr>
              <a:pPr/>
              <a:t>2</a:t>
            </a:fld>
            <a:endParaRPr lang="en-US">
              <a:latin typeface="Arial" pitchFamily="34" charset="0"/>
            </a:endParaRPr>
          </a:p>
        </p:txBody>
      </p:sp>
      <p:grpSp>
        <p:nvGrpSpPr>
          <p:cNvPr id="7175" name="17 Grup"/>
          <p:cNvGrpSpPr>
            <a:grpSpLocks/>
          </p:cNvGrpSpPr>
          <p:nvPr/>
        </p:nvGrpSpPr>
        <p:grpSpPr bwMode="auto">
          <a:xfrm>
            <a:off x="285750" y="2928938"/>
            <a:ext cx="8562975" cy="3357562"/>
            <a:chOff x="186477" y="1914473"/>
            <a:chExt cx="11019316" cy="4785232"/>
          </a:xfrm>
        </p:grpSpPr>
        <p:pic>
          <p:nvPicPr>
            <p:cNvPr id="7176" name="Picture 2" descr="https://encrypted-tbn0.gstatic.com/images?q=tbn:ANd9GcQ5vfa6sAmIUZxJeqOWz8emBFqNxXwEKOOrK6dWc03DpWYv238uc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7751" y="3995054"/>
              <a:ext cx="1868191" cy="2525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7" name="Picture 4" descr="https://encrypted-tbn1.gstatic.com/images?q=tbn:ANd9GcS5WZA6zUjVyo1UYzbDSpXeXmcQZRK38NnXCzgEqBv6WRoQ2lz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36572" y="2000514"/>
              <a:ext cx="2285093" cy="1829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8" name="Picture 2" descr="http://www.margarets.com/fashionablecarefiles/cocoonsandSilk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565" y="2013857"/>
              <a:ext cx="1853896" cy="1796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9" name="Picture 6" descr="http://g03.s.alicdn.com/kf/HTB1H.SPFVXXXXXUXXXXq6xXFXXX0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4485" y="2006023"/>
              <a:ext cx="1861458" cy="1825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0" name="Picture 16" descr="http://machinery.fibre2fashion.com/product-promotion/double-jersey-circular-knitting-machine/images/8_1.gif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4085" y="1979349"/>
              <a:ext cx="2035629" cy="1895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1" name="Picture 18" descr="http://media.oregonlive.com/playbooks-profits/photo/greenjpg-5b73d2c20774f5d8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3343" y="3929743"/>
              <a:ext cx="2310113" cy="1464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2" name="Picture 20" descr="http://www.bbc.co.uk/schools/gcsebitesize/design/images/tx_screenprint_rotary.gif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5857" y="3942369"/>
              <a:ext cx="2123167" cy="1424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22" descr="http://img.sabah.com.tr/im/2007/05/27/D1492993BDE9C44E9A29CCB1r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114800" y="5475515"/>
              <a:ext cx="4495800" cy="1224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4" name="Picture 24" descr="http://geosyntheticsmagazine.com/repository/2/12642/full_tencate_iff_1.jp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0974" y="3903587"/>
              <a:ext cx="2329542" cy="1553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5" name="Picture 26" descr="http://pegasas.webblast.cz/Data/img/agro/prikryvaci_textile_2hlavky.jp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8850086" y="5497286"/>
              <a:ext cx="2329542" cy="1173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6" name="Picture 30" descr="http://image.ec21.com/image/kumkang71/oimg_GC08443998_CA08443999/Recycled_Polyester_Staple_Fiber_Production_Line.jpg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477" y="4005490"/>
              <a:ext cx="1881808" cy="2545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7" name="Picture 31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8508" y="1914473"/>
              <a:ext cx="2467285" cy="1917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LABORATUVARLAR</a:t>
            </a:r>
          </a:p>
        </p:txBody>
      </p:sp>
      <p:sp>
        <p:nvSpPr>
          <p:cNvPr id="29699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E0E171D-BA61-4419-A7B1-8853485EEAC9}" type="slidenum">
              <a:rPr lang="en-US" smtClean="0">
                <a:latin typeface="Arial" pitchFamily="34" charset="0"/>
              </a:rPr>
              <a:pPr/>
              <a:t>20</a:t>
            </a:fld>
            <a:endParaRPr lang="en-US">
              <a:latin typeface="Arial" pitchFamily="34" charset="0"/>
            </a:endParaRPr>
          </a:p>
        </p:txBody>
      </p:sp>
      <p:pic>
        <p:nvPicPr>
          <p:cNvPr id="29700" name="Picture 2" descr="D:\Bölüm\BÖLÜM RESİMLERİ\LAB resimleri\kumaş labı\Hava Geçirgenliği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4143375"/>
            <a:ext cx="2428875" cy="19256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1" name="Picture 3" descr="D:\Bölüm\BÖLÜM RESİMLERİ\LAB resimleri\elyaf labı\görüntülü mükroskop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785938"/>
            <a:ext cx="2436812" cy="18494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2" name="Picture 3" descr="D:\Bölüm\BÖLÜM RESİMLERİ\LAB resimleri\kumaş labı\Patlama Mukavemeti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0" y="3929063"/>
            <a:ext cx="2700338" cy="21701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3" name="Picture 2" descr="D:\Bölüm\BÖLÜM RESİMLERİ\LAB resimleri\Konfeksiyon labı\Dikiş Makineler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0" y="3643313"/>
            <a:ext cx="2917825" cy="23510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4" name="Picture 4" descr="D:\Bölüm\BÖLÜM RESİMLERİ\LAB resimleri\kumaş labı\foto 01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0" y="1643063"/>
            <a:ext cx="2701925" cy="20478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88" y="1571625"/>
            <a:ext cx="2544762" cy="1876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2 İçerik Yer Tutucusu"/>
          <p:cNvSpPr txBox="1">
            <a:spLocks/>
          </p:cNvSpPr>
          <p:nvPr/>
        </p:nvSpPr>
        <p:spPr>
          <a:xfrm>
            <a:off x="1142976" y="1142984"/>
            <a:ext cx="6431584" cy="3927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90488" indent="-3175" algn="ctr" defTabSz="457200" fontAlgn="auto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Wingdings 2" pitchFamily="18" charset="2"/>
              <a:buNone/>
              <a:defRPr/>
            </a:pPr>
            <a:r>
              <a:rPr lang="tr-TR" sz="2400" dirty="0">
                <a:latin typeface="Calibri" pitchFamily="34" charset="0"/>
              </a:rPr>
              <a:t>Laboratuvarlarımızda Bulunan Bazı Cihazlar</a:t>
            </a:r>
          </a:p>
        </p:txBody>
      </p:sp>
    </p:spTree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LABORATUVARLAR</a:t>
            </a:r>
          </a:p>
        </p:txBody>
      </p:sp>
      <p:sp>
        <p:nvSpPr>
          <p:cNvPr id="30723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2526963-0434-4980-894D-29B96DF75C78}" type="slidenum">
              <a:rPr lang="en-US" smtClean="0">
                <a:latin typeface="Arial" pitchFamily="34" charset="0"/>
              </a:rPr>
              <a:pPr/>
              <a:t>21</a:t>
            </a:fld>
            <a:endParaRPr lang="en-US">
              <a:latin typeface="Arial" pitchFamily="34" charset="0"/>
            </a:endParaRPr>
          </a:p>
        </p:txBody>
      </p:sp>
      <p:pic>
        <p:nvPicPr>
          <p:cNvPr id="30724" name="Picture 8" descr="20130118_10105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751013"/>
            <a:ext cx="3368675" cy="22828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5" name="Picture 12" descr="20130118_10100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4257675"/>
            <a:ext cx="3455987" cy="23860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6" name="Picture 13" descr="20130118_10112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1679575"/>
            <a:ext cx="3714750" cy="26177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7" name="Picture 15" descr="20130118_10110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38" y="4429125"/>
            <a:ext cx="3074987" cy="21717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2 İçerik Yer Tutucusu"/>
          <p:cNvSpPr txBox="1">
            <a:spLocks/>
          </p:cNvSpPr>
          <p:nvPr/>
        </p:nvSpPr>
        <p:spPr>
          <a:xfrm>
            <a:off x="1285852" y="1214422"/>
            <a:ext cx="6431584" cy="3927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90488" indent="-3175" algn="ctr" defTabSz="457200" fontAlgn="auto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Wingdings 2" pitchFamily="18" charset="2"/>
              <a:buNone/>
              <a:defRPr/>
            </a:pPr>
            <a:r>
              <a:rPr lang="tr-TR" sz="2400" dirty="0">
                <a:latin typeface="Calibri" pitchFamily="34" charset="0"/>
              </a:rPr>
              <a:t>Halı Performansı Test Cihazları</a:t>
            </a:r>
          </a:p>
        </p:txBody>
      </p:sp>
    </p:spTree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74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01.12.2015</a:t>
            </a:r>
          </a:p>
        </p:txBody>
      </p:sp>
      <p:sp>
        <p:nvSpPr>
          <p:cNvPr id="31749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593AA28-C823-43DE-BDF3-8B30343255BE}" type="slidenum">
              <a:rPr lang="en-US" smtClean="0">
                <a:latin typeface="Arial" pitchFamily="34" charset="0"/>
              </a:rPr>
              <a:pPr/>
              <a:t>22</a:t>
            </a:fld>
            <a:endParaRPr lang="en-US">
              <a:latin typeface="Arial" pitchFamily="34" charset="0"/>
            </a:endParaRPr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786688" cy="487363"/>
          </a:xfrm>
        </p:spPr>
        <p:txBody>
          <a:bodyPr/>
          <a:lstStyle/>
          <a:p>
            <a:pPr algn="ctr">
              <a:defRPr/>
            </a:pPr>
            <a:r>
              <a:rPr lang="tr-TR" sz="2400" cap="small" dirty="0">
                <a:latin typeface="Calibri" pitchFamily="34" charset="0"/>
              </a:rPr>
              <a:t>DR. ABDULKADİR KONUKOĞLU TEKSTİL UYGULAMA MERKEZİ</a:t>
            </a:r>
            <a:endParaRPr lang="tr-TR" sz="2400" dirty="0"/>
          </a:p>
        </p:txBody>
      </p:sp>
      <p:sp>
        <p:nvSpPr>
          <p:cNvPr id="32771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498C153-D044-4FBA-8FF2-CDC52C0525FC}" type="slidenum">
              <a:rPr lang="en-US" smtClean="0">
                <a:latin typeface="Arial" pitchFamily="34" charset="0"/>
              </a:rPr>
              <a:pPr/>
              <a:t>23</a:t>
            </a:fld>
            <a:endParaRPr lang="en-US">
              <a:latin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12"/>
          <a:stretch>
            <a:fillRect/>
          </a:stretch>
        </p:blipFill>
        <p:spPr bwMode="auto">
          <a:xfrm>
            <a:off x="4143372" y="1714488"/>
            <a:ext cx="4831072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1" descr="C:\Users\USER\Desktop\ADRES 21 MART\gantep resim\IMG_031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142984"/>
            <a:ext cx="3714776" cy="2476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C:\Users\USER\Desktop\ADRES 21 MART\gantep resim\IMG_030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929066"/>
            <a:ext cx="3786214" cy="2671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AKADEMİK KADRO</a:t>
            </a:r>
          </a:p>
        </p:txBody>
      </p:sp>
      <p:sp>
        <p:nvSpPr>
          <p:cNvPr id="33795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8748EF1-DFC9-4C13-8B52-6B74A56C1CFC}" type="slidenum">
              <a:rPr lang="en-US" smtClean="0">
                <a:latin typeface="Arial" pitchFamily="34" charset="0"/>
              </a:rPr>
              <a:pPr/>
              <a:t>24</a:t>
            </a:fld>
            <a:endParaRPr lang="en-US">
              <a:latin typeface="Arial" pitchFamily="34" charset="0"/>
            </a:endParaRPr>
          </a:p>
        </p:txBody>
      </p:sp>
      <p:sp>
        <p:nvSpPr>
          <p:cNvPr id="22" name="Freeform 12"/>
          <p:cNvSpPr>
            <a:spLocks/>
          </p:cNvSpPr>
          <p:nvPr/>
        </p:nvSpPr>
        <p:spPr bwMode="gray">
          <a:xfrm rot="4804175">
            <a:off x="6314282" y="878681"/>
            <a:ext cx="1714500" cy="1643063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>
              <a:latin typeface="Arial" charset="0"/>
              <a:cs typeface="+mn-cs"/>
            </a:endParaRPr>
          </a:p>
        </p:txBody>
      </p:sp>
      <p:grpSp>
        <p:nvGrpSpPr>
          <p:cNvPr id="33797" name="Group 15"/>
          <p:cNvGrpSpPr>
            <a:grpSpLocks/>
          </p:cNvGrpSpPr>
          <p:nvPr/>
        </p:nvGrpSpPr>
        <p:grpSpPr bwMode="auto">
          <a:xfrm>
            <a:off x="785813" y="2571750"/>
            <a:ext cx="3714750" cy="4040188"/>
            <a:chOff x="576" y="1852"/>
            <a:chExt cx="1446" cy="2078"/>
          </a:xfrm>
        </p:grpSpPr>
        <p:sp>
          <p:nvSpPr>
            <p:cNvPr id="33807" name="AutoShape 16"/>
            <p:cNvSpPr>
              <a:spLocks noChangeArrowheads="1"/>
            </p:cNvSpPr>
            <p:nvPr/>
          </p:nvSpPr>
          <p:spPr bwMode="auto">
            <a:xfrm>
              <a:off x="576" y="1942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/>
            </a:p>
          </p:txBody>
        </p:sp>
        <p:sp>
          <p:nvSpPr>
            <p:cNvPr id="25" name="AutoShape 17"/>
            <p:cNvSpPr>
              <a:spLocks noChangeArrowheads="1"/>
            </p:cNvSpPr>
            <p:nvPr/>
          </p:nvSpPr>
          <p:spPr bwMode="gray">
            <a:xfrm>
              <a:off x="712" y="1852"/>
              <a:ext cx="1174" cy="4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tr-TR">
                <a:latin typeface="Arial" charset="0"/>
                <a:cs typeface="+mn-cs"/>
              </a:endParaRPr>
            </a:p>
          </p:txBody>
        </p:sp>
        <p:sp>
          <p:nvSpPr>
            <p:cNvPr id="33809" name="AutoShape 18"/>
            <p:cNvSpPr>
              <a:spLocks noChangeArrowheads="1"/>
            </p:cNvSpPr>
            <p:nvPr/>
          </p:nvSpPr>
          <p:spPr bwMode="auto">
            <a:xfrm flipH="1">
              <a:off x="1773" y="1897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/>
            </a:p>
          </p:txBody>
        </p:sp>
        <p:sp>
          <p:nvSpPr>
            <p:cNvPr id="33810" name="AutoShape 19"/>
            <p:cNvSpPr>
              <a:spLocks noChangeArrowheads="1"/>
            </p:cNvSpPr>
            <p:nvPr/>
          </p:nvSpPr>
          <p:spPr bwMode="auto">
            <a:xfrm flipH="1">
              <a:off x="776" y="1897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/>
            </a:p>
          </p:txBody>
        </p:sp>
        <p:sp>
          <p:nvSpPr>
            <p:cNvPr id="33811" name="Text Box 20"/>
            <p:cNvSpPr txBox="1">
              <a:spLocks noChangeArrowheads="1"/>
            </p:cNvSpPr>
            <p:nvPr/>
          </p:nvSpPr>
          <p:spPr bwMode="gray">
            <a:xfrm>
              <a:off x="771" y="1955"/>
              <a:ext cx="1086" cy="3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r-TR" sz="1600" b="1">
                  <a:solidFill>
                    <a:schemeClr val="bg1"/>
                  </a:solidFill>
                </a:rPr>
                <a:t>TEKSTİL TEKNOLOJİLERİ </a:t>
              </a:r>
            </a:p>
            <a:p>
              <a:pPr algn="ctr" eaLnBrk="0" hangingPunct="0"/>
              <a:r>
                <a:rPr lang="tr-TR" sz="1600" b="1">
                  <a:solidFill>
                    <a:schemeClr val="bg1"/>
                  </a:solidFill>
                </a:rPr>
                <a:t>ANABİLİM DALI</a:t>
              </a:r>
              <a:endParaRPr 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33812" name="Text Box 21"/>
            <p:cNvSpPr txBox="1">
              <a:spLocks noChangeArrowheads="1"/>
            </p:cNvSpPr>
            <p:nvPr/>
          </p:nvSpPr>
          <p:spPr bwMode="auto">
            <a:xfrm>
              <a:off x="604" y="2312"/>
              <a:ext cx="1390" cy="8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Wingdings 2" pitchFamily="18" charset="2"/>
                <a:buNone/>
              </a:pPr>
              <a:r>
                <a:rPr lang="tr-TR" sz="1400" b="1" dirty="0">
                  <a:latin typeface="Times New Roman" pitchFamily="18" charset="0"/>
                  <a:cs typeface="Times New Roman" pitchFamily="18" charset="0"/>
                </a:rPr>
                <a:t>Öğretim Üyesi</a:t>
              </a:r>
            </a:p>
            <a:p>
              <a:pPr>
                <a:buFont typeface="Wingdings 2" pitchFamily="18" charset="2"/>
                <a:buNone/>
              </a:pPr>
              <a:r>
                <a:rPr lang="tr-TR" sz="1400" dirty="0">
                  <a:latin typeface="Times New Roman" pitchFamily="18" charset="0"/>
                  <a:cs typeface="Times New Roman" pitchFamily="18" charset="0"/>
                </a:rPr>
                <a:t>Prof. Dr. Mehmet TOPALBEKİROĞLU </a:t>
              </a:r>
            </a:p>
            <a:p>
              <a:r>
                <a:rPr lang="tr-TR" sz="1400" dirty="0">
                  <a:latin typeface="Times New Roman" pitchFamily="18" charset="0"/>
                  <a:cs typeface="Times New Roman" pitchFamily="18" charset="0"/>
                </a:rPr>
                <a:t>Doç. Dr. </a:t>
              </a:r>
              <a:r>
                <a:rPr lang="tr-TR" sz="1400" dirty="0" err="1">
                  <a:latin typeface="Times New Roman" pitchFamily="18" charset="0"/>
                  <a:cs typeface="Times New Roman" pitchFamily="18" charset="0"/>
                </a:rPr>
                <a:t>Züleyha</a:t>
              </a:r>
              <a:r>
                <a:rPr lang="tr-TR" sz="1400" dirty="0">
                  <a:latin typeface="Times New Roman" pitchFamily="18" charset="0"/>
                  <a:cs typeface="Times New Roman" pitchFamily="18" charset="0"/>
                </a:rPr>
                <a:t> DEĞİRMENCİ</a:t>
              </a:r>
            </a:p>
            <a:p>
              <a:pPr>
                <a:buFont typeface="Wingdings 2" pitchFamily="18" charset="2"/>
                <a:buNone/>
              </a:pPr>
              <a:r>
                <a:rPr lang="tr-TR" sz="1400" dirty="0">
                  <a:latin typeface="Times New Roman" pitchFamily="18" charset="0"/>
                  <a:cs typeface="Times New Roman" pitchFamily="18" charset="0"/>
                </a:rPr>
                <a:t>Doç. Dr. M. Erdem İNCE </a:t>
              </a:r>
            </a:p>
            <a:p>
              <a:pPr>
                <a:buFont typeface="Wingdings 2" pitchFamily="18" charset="2"/>
                <a:buNone/>
              </a:pPr>
              <a:endParaRPr lang="tr-TR" sz="1400" dirty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buFont typeface="Wingdings 2" pitchFamily="18" charset="2"/>
                <a:buNone/>
              </a:pPr>
              <a:r>
                <a:rPr lang="tr-TR" sz="1400" b="1" dirty="0">
                  <a:latin typeface="Times New Roman" pitchFamily="18" charset="0"/>
                  <a:cs typeface="Times New Roman" pitchFamily="18" charset="0"/>
                </a:rPr>
                <a:t>Araştırma Görevlisi</a:t>
              </a:r>
            </a:p>
            <a:p>
              <a:pPr>
                <a:buFont typeface="Wingdings 2" pitchFamily="18" charset="2"/>
                <a:buNone/>
              </a:pPr>
              <a:r>
                <a:rPr lang="tr-TR" sz="1400" dirty="0">
                  <a:latin typeface="Times New Roman" pitchFamily="18" charset="0"/>
                  <a:cs typeface="Times New Roman" pitchFamily="18" charset="0"/>
                </a:rPr>
                <a:t>Arş. Gör. Dr. Serap Gamze SERDAR</a:t>
              </a:r>
            </a:p>
          </p:txBody>
        </p:sp>
      </p:grpSp>
      <p:grpSp>
        <p:nvGrpSpPr>
          <p:cNvPr id="33798" name="Group 15"/>
          <p:cNvGrpSpPr>
            <a:grpSpLocks/>
          </p:cNvGrpSpPr>
          <p:nvPr/>
        </p:nvGrpSpPr>
        <p:grpSpPr bwMode="auto">
          <a:xfrm>
            <a:off x="5143500" y="2571750"/>
            <a:ext cx="3714750" cy="4040188"/>
            <a:chOff x="576" y="1852"/>
            <a:chExt cx="1446" cy="2078"/>
          </a:xfrm>
        </p:grpSpPr>
        <p:sp>
          <p:nvSpPr>
            <p:cNvPr id="33801" name="AutoShape 16"/>
            <p:cNvSpPr>
              <a:spLocks noChangeArrowheads="1"/>
            </p:cNvSpPr>
            <p:nvPr/>
          </p:nvSpPr>
          <p:spPr bwMode="auto">
            <a:xfrm>
              <a:off x="576" y="1942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/>
            </a:p>
          </p:txBody>
        </p:sp>
        <p:sp>
          <p:nvSpPr>
            <p:cNvPr id="33802" name="AutoShape 17"/>
            <p:cNvSpPr>
              <a:spLocks noChangeArrowheads="1"/>
            </p:cNvSpPr>
            <p:nvPr/>
          </p:nvSpPr>
          <p:spPr bwMode="gray">
            <a:xfrm>
              <a:off x="712" y="1852"/>
              <a:ext cx="1174" cy="367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/>
            </a:p>
          </p:txBody>
        </p:sp>
        <p:sp>
          <p:nvSpPr>
            <p:cNvPr id="33803" name="AutoShape 18"/>
            <p:cNvSpPr>
              <a:spLocks noChangeArrowheads="1"/>
            </p:cNvSpPr>
            <p:nvPr/>
          </p:nvSpPr>
          <p:spPr bwMode="auto">
            <a:xfrm flipH="1">
              <a:off x="1773" y="1897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/>
            </a:p>
          </p:txBody>
        </p:sp>
        <p:sp>
          <p:nvSpPr>
            <p:cNvPr id="33804" name="AutoShape 19"/>
            <p:cNvSpPr>
              <a:spLocks noChangeArrowheads="1"/>
            </p:cNvSpPr>
            <p:nvPr/>
          </p:nvSpPr>
          <p:spPr bwMode="auto">
            <a:xfrm flipH="1">
              <a:off x="776" y="1897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/>
            </a:p>
          </p:txBody>
        </p:sp>
        <p:sp>
          <p:nvSpPr>
            <p:cNvPr id="33805" name="Text Box 20"/>
            <p:cNvSpPr txBox="1">
              <a:spLocks noChangeArrowheads="1"/>
            </p:cNvSpPr>
            <p:nvPr/>
          </p:nvSpPr>
          <p:spPr bwMode="gray">
            <a:xfrm>
              <a:off x="910" y="1889"/>
              <a:ext cx="847" cy="3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r-TR" sz="1600" b="1">
                  <a:solidFill>
                    <a:schemeClr val="bg1"/>
                  </a:solidFill>
                </a:rPr>
                <a:t>TEKSTİL BİLİMLERİ </a:t>
              </a:r>
            </a:p>
            <a:p>
              <a:pPr algn="ctr" eaLnBrk="0" hangingPunct="0"/>
              <a:r>
                <a:rPr lang="tr-TR" sz="1600" b="1">
                  <a:solidFill>
                    <a:schemeClr val="bg1"/>
                  </a:solidFill>
                </a:rPr>
                <a:t>ANABİLİM DALI</a:t>
              </a:r>
              <a:endParaRPr 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37" name="Text Box 21"/>
            <p:cNvSpPr txBox="1">
              <a:spLocks noChangeArrowheads="1"/>
            </p:cNvSpPr>
            <p:nvPr/>
          </p:nvSpPr>
          <p:spPr bwMode="auto">
            <a:xfrm>
              <a:off x="604" y="2261"/>
              <a:ext cx="1418" cy="12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defRPr/>
              </a:pPr>
              <a:r>
                <a:rPr lang="tr-TR" sz="1400" b="1" dirty="0">
                  <a:latin typeface="Times New Roman" pitchFamily="18" charset="0"/>
                  <a:cs typeface="Times New Roman" pitchFamily="18" charset="0"/>
                </a:rPr>
                <a:t>Öğretim Üyesi</a:t>
              </a:r>
            </a:p>
            <a:p>
              <a:pPr>
                <a:spcBef>
                  <a:spcPct val="20000"/>
                </a:spcBef>
                <a:buClr>
                  <a:schemeClr val="accent3"/>
                </a:buClr>
                <a:buSzPct val="95000"/>
                <a:defRPr/>
              </a:pPr>
              <a:r>
                <a:rPr lang="tr-TR" sz="1400" dirty="0">
                  <a:latin typeface="Times New Roman" pitchFamily="18" charset="0"/>
                  <a:cs typeface="Times New Roman" pitchFamily="18" charset="0"/>
                </a:rPr>
                <a:t>Prof. Dr. Cem GÜNEŞOĞLU </a:t>
              </a:r>
            </a:p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buFont typeface="Wingdings 2"/>
                <a:buNone/>
                <a:defRPr/>
              </a:pPr>
              <a:r>
                <a:rPr lang="tr-TR" sz="1400" dirty="0">
                  <a:latin typeface="Times New Roman" pitchFamily="18" charset="0"/>
                  <a:cs typeface="Times New Roman" pitchFamily="18" charset="0"/>
                </a:rPr>
                <a:t>Prof. Dr. H. Kübra KAYNAK </a:t>
              </a:r>
            </a:p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buFont typeface="Wingdings 2"/>
                <a:buNone/>
                <a:defRPr/>
              </a:pPr>
              <a:r>
                <a:rPr lang="tr-TR" sz="1400" dirty="0">
                  <a:latin typeface="Times New Roman" pitchFamily="18" charset="0"/>
                  <a:cs typeface="Times New Roman" pitchFamily="18" charset="0"/>
                </a:rPr>
                <a:t>Doç. Dr. Mehmet DAŞDEMİR   </a:t>
              </a:r>
            </a:p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buFont typeface="Wingdings 2"/>
                <a:buNone/>
                <a:defRPr/>
              </a:pPr>
              <a:r>
                <a:rPr lang="tr-TR" sz="1400" dirty="0">
                  <a:latin typeface="Times New Roman" pitchFamily="18" charset="0"/>
                  <a:cs typeface="Times New Roman" pitchFamily="18" charset="0"/>
                </a:rPr>
                <a:t>Doç. Dr.  H. İbrahim ÇELİK</a:t>
              </a:r>
            </a:p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buFont typeface="Wingdings 2"/>
                <a:buNone/>
                <a:defRPr/>
              </a:pPr>
              <a:r>
                <a:rPr lang="tr-TR" sz="1400" dirty="0">
                  <a:latin typeface="Times New Roman" pitchFamily="18" charset="0"/>
                  <a:cs typeface="Times New Roman" pitchFamily="18" charset="0"/>
                </a:rPr>
                <a:t>Dr. </a:t>
              </a:r>
              <a:r>
                <a:rPr lang="tr-TR" sz="1400" dirty="0" err="1">
                  <a:latin typeface="Times New Roman" pitchFamily="18" charset="0"/>
                  <a:cs typeface="Times New Roman" pitchFamily="18" charset="0"/>
                </a:rPr>
                <a:t>Öğr</a:t>
              </a:r>
              <a:r>
                <a:rPr lang="tr-TR" sz="1400" dirty="0">
                  <a:latin typeface="Times New Roman" pitchFamily="18" charset="0"/>
                  <a:cs typeface="Times New Roman" pitchFamily="18" charset="0"/>
                </a:rPr>
                <a:t>. Üyesi Hatice İBİLİ</a:t>
              </a:r>
            </a:p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buFont typeface="Wingdings 2"/>
                <a:buNone/>
                <a:defRPr/>
              </a:pPr>
              <a:endParaRPr lang="tr-TR" sz="1400" dirty="0">
                <a:latin typeface="Times New Roman" pitchFamily="18" charset="0"/>
                <a:cs typeface="Times New Roman" pitchFamily="18" charset="0"/>
              </a:endParaRPr>
            </a:p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buFont typeface="Wingdings 2"/>
                <a:buNone/>
                <a:defRPr/>
              </a:pPr>
              <a:r>
                <a:rPr lang="tr-TR" sz="1400" b="1" dirty="0">
                  <a:latin typeface="Times New Roman" pitchFamily="18" charset="0"/>
                  <a:cs typeface="Times New Roman" pitchFamily="18" charset="0"/>
                </a:rPr>
                <a:t>Araştırma Görevlisi</a:t>
              </a:r>
              <a:endParaRPr lang="tr-TR" sz="1400" dirty="0">
                <a:latin typeface="Times New Roman" pitchFamily="18" charset="0"/>
                <a:cs typeface="Times New Roman" pitchFamily="18" charset="0"/>
              </a:endParaRPr>
            </a:p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chemeClr val="accent3"/>
                </a:buClr>
                <a:buSzPct val="95000"/>
                <a:buFont typeface="Wingdings 2"/>
                <a:buNone/>
                <a:defRPr/>
              </a:pPr>
              <a:r>
                <a:rPr lang="tr-TR" sz="1400" dirty="0">
                  <a:latin typeface="Times New Roman" pitchFamily="18" charset="0"/>
                  <a:cs typeface="Times New Roman" pitchFamily="18" charset="0"/>
                </a:rPr>
                <a:t>Arş. Gör. Ali Osman HAN</a:t>
              </a:r>
            </a:p>
          </p:txBody>
        </p:sp>
      </p:grpSp>
      <p:sp>
        <p:nvSpPr>
          <p:cNvPr id="38" name="Freeform 12"/>
          <p:cNvSpPr>
            <a:spLocks/>
          </p:cNvSpPr>
          <p:nvPr/>
        </p:nvSpPr>
        <p:spPr bwMode="gray">
          <a:xfrm rot="17041057" flipH="1">
            <a:off x="1078707" y="912019"/>
            <a:ext cx="1835150" cy="1449387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>
              <a:latin typeface="Arial" charset="0"/>
              <a:cs typeface="+mn-cs"/>
            </a:endParaRPr>
          </a:p>
        </p:txBody>
      </p:sp>
      <p:sp>
        <p:nvSpPr>
          <p:cNvPr id="33800" name="19 Dikdörtgen"/>
          <p:cNvSpPr>
            <a:spLocks noChangeArrowheads="1"/>
          </p:cNvSpPr>
          <p:nvPr/>
        </p:nvSpPr>
        <p:spPr bwMode="auto">
          <a:xfrm>
            <a:off x="1714500" y="1000125"/>
            <a:ext cx="57150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tr-TR" b="1" dirty="0">
                <a:latin typeface="Times New Roman" pitchFamily="18" charset="0"/>
                <a:cs typeface="Times New Roman" pitchFamily="18" charset="0"/>
              </a:rPr>
              <a:t>Bölüm Yönetimi</a:t>
            </a:r>
          </a:p>
          <a:p>
            <a:pPr algn="ctr">
              <a:buFont typeface="Wingdings 2" pitchFamily="18" charset="2"/>
              <a:buNone/>
            </a:pPr>
            <a:r>
              <a:rPr lang="tr-TR" sz="1400" b="1" u="sng" dirty="0">
                <a:latin typeface="Times New Roman" pitchFamily="18" charset="0"/>
                <a:cs typeface="Times New Roman" pitchFamily="18" charset="0"/>
              </a:rPr>
              <a:t>Bölüm Başkanı</a:t>
            </a:r>
          </a:p>
          <a:p>
            <a:pPr algn="ctr">
              <a:buFont typeface="Wingdings 2" pitchFamily="18" charset="2"/>
              <a:buNone/>
            </a:pPr>
            <a:r>
              <a:rPr lang="tr-TR" sz="1400" dirty="0">
                <a:latin typeface="Times New Roman" pitchFamily="18" charset="0"/>
                <a:cs typeface="Times New Roman" pitchFamily="18" charset="0"/>
              </a:rPr>
              <a:t>Prof. Dr. Mehmet TOPALBEKİROĞLU</a:t>
            </a:r>
          </a:p>
          <a:p>
            <a:pPr algn="ctr">
              <a:buFont typeface="Wingdings 2" pitchFamily="18" charset="2"/>
              <a:buNone/>
            </a:pPr>
            <a:r>
              <a:rPr lang="tr-TR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Wingdings 2" pitchFamily="18" charset="2"/>
              <a:buNone/>
            </a:pPr>
            <a:r>
              <a:rPr lang="tr-TR" sz="1400" b="1" u="sng" dirty="0">
                <a:latin typeface="Times New Roman" pitchFamily="18" charset="0"/>
                <a:cs typeface="Times New Roman" pitchFamily="18" charset="0"/>
              </a:rPr>
              <a:t>Bölüm Başkan Yardımcıları</a:t>
            </a:r>
          </a:p>
          <a:p>
            <a:pPr algn="ctr">
              <a:buFont typeface="Wingdings 2" pitchFamily="18" charset="2"/>
              <a:buNone/>
            </a:pPr>
            <a:r>
              <a:rPr lang="tr-TR" sz="1400" dirty="0">
                <a:latin typeface="Times New Roman" pitchFamily="18" charset="0"/>
                <a:cs typeface="Times New Roman" pitchFamily="18" charset="0"/>
              </a:rPr>
              <a:t>Prof. Dr. Cem GÜNEŞOĞLU </a:t>
            </a:r>
          </a:p>
          <a:p>
            <a:pPr algn="ctr">
              <a:buFont typeface="Wingdings 2" pitchFamily="18" charset="2"/>
              <a:buNone/>
            </a:pPr>
            <a:r>
              <a:rPr lang="tr-TR" sz="1400" dirty="0">
                <a:latin typeface="Times New Roman" pitchFamily="18" charset="0"/>
                <a:cs typeface="Times New Roman" pitchFamily="18" charset="0"/>
              </a:rPr>
              <a:t>Doç. Dr. Halil İbrahim Çelik</a:t>
            </a:r>
          </a:p>
          <a:p>
            <a:pPr algn="ctr">
              <a:buFont typeface="Wingdings 2" pitchFamily="18" charset="2"/>
              <a:buNone/>
            </a:pPr>
            <a:endParaRPr lang="tr-TR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BÖLÜMÜMÜZÜN BAŞARILARI</a:t>
            </a:r>
          </a:p>
        </p:txBody>
      </p:sp>
      <p:sp>
        <p:nvSpPr>
          <p:cNvPr id="36867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3C315B5-1E5A-4415-B69C-565AB5CB1634}" type="slidenum">
              <a:rPr lang="en-US" smtClean="0">
                <a:latin typeface="Arial" pitchFamily="34" charset="0"/>
              </a:rPr>
              <a:pPr/>
              <a:t>25</a:t>
            </a:fld>
            <a:endParaRPr lang="en-US">
              <a:latin typeface="Arial" pitchFamily="34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6000760" y="3500438"/>
            <a:ext cx="1428760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1200" b="1" dirty="0"/>
              <a:t>GAÜN’ e Ödül</a:t>
            </a:r>
          </a:p>
        </p:txBody>
      </p:sp>
      <p:pic>
        <p:nvPicPr>
          <p:cNvPr id="36871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143000"/>
            <a:ext cx="39243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14" descr="http://www.rieter.com/typo3temp/pics/9e44e4e13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786190"/>
            <a:ext cx="3714776" cy="244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Dikdörtgen"/>
          <p:cNvSpPr/>
          <p:nvPr/>
        </p:nvSpPr>
        <p:spPr>
          <a:xfrm>
            <a:off x="5643570" y="6215082"/>
            <a:ext cx="2278571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1200" b="1" dirty="0" err="1"/>
              <a:t>The</a:t>
            </a:r>
            <a:r>
              <a:rPr lang="tr-TR" sz="1200" b="1" dirty="0"/>
              <a:t> </a:t>
            </a:r>
            <a:r>
              <a:rPr lang="tr-TR" sz="1200" b="1" dirty="0" err="1"/>
              <a:t>Rieter</a:t>
            </a:r>
            <a:r>
              <a:rPr lang="tr-TR" sz="1200" b="1" dirty="0"/>
              <a:t> </a:t>
            </a:r>
            <a:r>
              <a:rPr lang="tr-TR" sz="1200" b="1" dirty="0" err="1"/>
              <a:t>Award</a:t>
            </a:r>
            <a:r>
              <a:rPr lang="tr-TR" sz="1200" b="1" dirty="0"/>
              <a:t> </a:t>
            </a:r>
            <a:r>
              <a:rPr lang="tr-TR" sz="1200" b="1" dirty="0" err="1"/>
              <a:t>winners</a:t>
            </a:r>
            <a:r>
              <a:rPr lang="tr-TR" sz="1200" b="1" dirty="0"/>
              <a:t> 2014</a:t>
            </a:r>
          </a:p>
        </p:txBody>
      </p:sp>
      <p:sp>
        <p:nvSpPr>
          <p:cNvPr id="12" name="11 Dikdörtgen"/>
          <p:cNvSpPr/>
          <p:nvPr/>
        </p:nvSpPr>
        <p:spPr>
          <a:xfrm>
            <a:off x="923706" y="3445042"/>
            <a:ext cx="2064041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1200" b="1" dirty="0"/>
              <a:t>Altı Hatanın Tespiti</a:t>
            </a:r>
          </a:p>
        </p:txBody>
      </p:sp>
      <p:pic>
        <p:nvPicPr>
          <p:cNvPr id="36883" name="Picture 4" descr="http://www.gaziantephaberler.com/resimler/haberler/gaune-odu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1143000"/>
            <a:ext cx="335915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786190"/>
            <a:ext cx="3857652" cy="256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1285852" y="6357958"/>
            <a:ext cx="2286016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200" b="1" dirty="0"/>
              <a:t>Basında bölüm tanıtımı-2016</a:t>
            </a:r>
          </a:p>
        </p:txBody>
      </p:sp>
    </p:spTree>
  </p:cSld>
  <p:clrMapOvr>
    <a:masterClrMapping/>
  </p:clrMapOvr>
  <p:transition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92F5F39-F612-4272-84E6-343766FC4262}" type="slidenum">
              <a:rPr lang="en-US" smtClean="0">
                <a:latin typeface="Arial" pitchFamily="34" charset="0"/>
              </a:rPr>
              <a:pPr/>
              <a:t>26</a:t>
            </a:fld>
            <a:endParaRPr lang="en-US">
              <a:latin typeface="Arial" pitchFamily="34" charset="0"/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143000"/>
            <a:ext cx="5715000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Başlık"/>
          <p:cNvSpPr txBox="1">
            <a:spLocks/>
          </p:cNvSpPr>
          <p:nvPr/>
        </p:nvSpPr>
        <p:spPr bwMode="white">
          <a:xfrm>
            <a:off x="1295400" y="476672"/>
            <a:ext cx="7391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tr-TR" kern="0" dirty="0"/>
              <a:t>BÖLÜMÜMÜZÜN BAŞARILARI</a:t>
            </a:r>
          </a:p>
        </p:txBody>
      </p:sp>
    </p:spTree>
  </p:cSld>
  <p:clrMapOvr>
    <a:masterClrMapping/>
  </p:clrMapOvr>
  <p:transition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7943C08-0F91-42B1-ABBF-0067532D867F}" type="slidenum">
              <a:rPr lang="en-US" smtClean="0">
                <a:latin typeface="Arial" pitchFamily="34" charset="0"/>
              </a:rPr>
              <a:pPr/>
              <a:t>27</a:t>
            </a:fld>
            <a:endParaRPr lang="en-US">
              <a:latin typeface="Arial" pitchFamily="34" charset="0"/>
            </a:endParaRP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26684"/>
            <a:ext cx="7429528" cy="583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Başlık"/>
          <p:cNvSpPr txBox="1">
            <a:spLocks/>
          </p:cNvSpPr>
          <p:nvPr/>
        </p:nvSpPr>
        <p:spPr bwMode="white">
          <a:xfrm>
            <a:off x="1295400" y="476672"/>
            <a:ext cx="7391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tr-TR" kern="0"/>
              <a:t>BÖLÜMÜMÜZÜN BAŞARILARI</a:t>
            </a:r>
            <a:endParaRPr lang="tr-TR" kern="0" dirty="0"/>
          </a:p>
        </p:txBody>
      </p:sp>
    </p:spTree>
  </p:cSld>
  <p:clrMapOvr>
    <a:masterClrMapping/>
  </p:clrMapOvr>
  <p:transition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F352A65-E771-4990-9B63-B8B3B8D36E62}" type="slidenum">
              <a:rPr lang="en-US" smtClean="0">
                <a:latin typeface="Arial" pitchFamily="34" charset="0"/>
              </a:rPr>
              <a:pPr/>
              <a:t>28</a:t>
            </a:fld>
            <a:endParaRPr lang="en-US">
              <a:latin typeface="Arial" pitchFamily="34" charset="0"/>
            </a:endParaRP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963420"/>
            <a:ext cx="7429526" cy="582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391400" cy="487363"/>
          </a:xfrm>
        </p:spPr>
        <p:txBody>
          <a:bodyPr/>
          <a:lstStyle/>
          <a:p>
            <a:r>
              <a:rPr lang="tr-TR" dirty="0"/>
              <a:t>BÖLÜMÜMÜZÜN BAŞARILARI</a:t>
            </a:r>
          </a:p>
        </p:txBody>
      </p:sp>
    </p:spTree>
  </p:cSld>
  <p:clrMapOvr>
    <a:masterClrMapping/>
  </p:clrMapOvr>
  <p:transition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E1F41AE-95AB-4C8B-95E9-8CF9672E4FD8}" type="slidenum">
              <a:rPr lang="en-US" smtClean="0">
                <a:latin typeface="Arial" pitchFamily="34" charset="0"/>
              </a:rPr>
              <a:pPr/>
              <a:t>29</a:t>
            </a:fld>
            <a:endParaRPr lang="en-US">
              <a:latin typeface="Arial" pitchFamily="34" charset="0"/>
            </a:endParaRP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015699"/>
            <a:ext cx="7215214" cy="577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391400" cy="487363"/>
          </a:xfrm>
        </p:spPr>
        <p:txBody>
          <a:bodyPr/>
          <a:lstStyle/>
          <a:p>
            <a:r>
              <a:rPr lang="tr-TR" dirty="0"/>
              <a:t>BÖLÜMÜMÜZÜN BAŞARILARI</a:t>
            </a:r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C5BCA8-88BC-4656-9127-011687D6199B}" type="slidenum">
              <a:rPr lang="en-US" smtClean="0">
                <a:latin typeface="Arial" pitchFamily="34" charset="0"/>
              </a:rPr>
              <a:pPr/>
              <a:t>3</a:t>
            </a:fld>
            <a:endParaRPr lang="en-US">
              <a:latin typeface="Arial" pitchFamily="34" charset="0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 bwMode="white">
          <a:xfrm>
            <a:off x="214282" y="1142984"/>
            <a:ext cx="8715404" cy="928694"/>
          </a:xfrm>
          <a:prstGeom prst="rect">
            <a:avLst/>
          </a:prstGeom>
          <a:ln w="9525" cap="flat" cmpd="sng" algn="ctr">
            <a:solidFill>
              <a:schemeClr val="accent2">
                <a:shade val="60000"/>
                <a:satMod val="300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pPr algn="ctr">
              <a:defRPr/>
            </a:pPr>
            <a:r>
              <a:rPr lang="tr-TR" sz="2400" b="1" kern="0" dirty="0">
                <a:solidFill>
                  <a:schemeClr val="tx1"/>
                </a:solidFill>
                <a:latin typeface="Calibri" pitchFamily="34" charset="0"/>
              </a:rPr>
              <a:t>EĞER AŞAĞIDAKİ ZORLUKLARDAN BİRİNE YADA HEPSİNE ÇÖZÜM BULMAKLA İLGİLENİYORSANIZ, İYİ BİR TEKSTİL MÜHENDİSİ ADAYISINIZ.</a:t>
            </a: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 bwMode="auto">
          <a:xfrm>
            <a:off x="214282" y="2285992"/>
            <a:ext cx="5359835" cy="1341912"/>
          </a:xfrm>
          <a:prstGeom prst="rect">
            <a:avLst/>
          </a:prstGeom>
          <a:ln w="9525" cap="flat" cmpd="sng" algn="ctr">
            <a:solidFill>
              <a:schemeClr val="accent3">
                <a:shade val="60000"/>
                <a:satMod val="300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tr-TR" sz="2800" kern="0" dirty="0">
                <a:latin typeface="Calibri" pitchFamily="34" charset="0"/>
              </a:rPr>
              <a:t>İleri </a:t>
            </a:r>
            <a:r>
              <a:rPr lang="tr-TR" sz="2800" kern="0" dirty="0" err="1">
                <a:latin typeface="Calibri" pitchFamily="34" charset="0"/>
              </a:rPr>
              <a:t>filtrasyon</a:t>
            </a:r>
            <a:r>
              <a:rPr lang="tr-TR" sz="2800" kern="0" dirty="0">
                <a:latin typeface="Calibri" pitchFamily="34" charset="0"/>
              </a:rPr>
              <a:t> çalışarak…… </a:t>
            </a:r>
          </a:p>
          <a:p>
            <a:pPr marL="1588" indent="-1588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tr-TR" sz="2800" kern="0" dirty="0">
                <a:latin typeface="Calibri" pitchFamily="34" charset="0"/>
              </a:rPr>
              <a:t>Merkezden uzak yerleşim alanlarına temiz su sağlayabilme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tr-TR" sz="2800" kern="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br>
              <a:rPr lang="en-US" sz="2800" b="1" kern="0" dirty="0"/>
            </a:br>
            <a:endParaRPr lang="en-US" sz="2800" b="1" kern="0" dirty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endParaRPr lang="en-US" sz="2800" kern="0" dirty="0"/>
          </a:p>
        </p:txBody>
      </p:sp>
      <p:pic>
        <p:nvPicPr>
          <p:cNvPr id="8201" name="Picture 6" descr="http://www.bonartf.com/public/uploads/images/industr/filtration%20Foil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0" y="2214563"/>
            <a:ext cx="2557463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4" descr="http://i1-news.softpedia-static.com/images/news2/Heart-Tissue-Scaffold-Developed-at-MIT-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857625"/>
            <a:ext cx="2493963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 İçerik Yer Tutucusu"/>
          <p:cNvSpPr txBox="1">
            <a:spLocks/>
          </p:cNvSpPr>
          <p:nvPr/>
        </p:nvSpPr>
        <p:spPr>
          <a:xfrm>
            <a:off x="2857488" y="4143380"/>
            <a:ext cx="5954486" cy="17634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ctr" defTabSz="45720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defRPr/>
            </a:pPr>
            <a:r>
              <a:rPr lang="tr-TR" sz="2400" dirty="0">
                <a:latin typeface="Calibri" pitchFamily="34" charset="0"/>
              </a:rPr>
              <a:t>Yapay doku/damar üretimine çalışarak…..</a:t>
            </a:r>
          </a:p>
          <a:p>
            <a:pPr marL="285750" indent="-285750" algn="ctr" defTabSz="457200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defRPr/>
            </a:pPr>
            <a:r>
              <a:rPr lang="tr-TR" sz="2400" dirty="0">
                <a:latin typeface="Calibri" pitchFamily="34" charset="0"/>
              </a:rPr>
              <a:t>Kalp hastalarının tedavilerine yardımcı olabilme…..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1 Başlık"/>
          <p:cNvSpPr txBox="1">
            <a:spLocks/>
          </p:cNvSpPr>
          <p:nvPr/>
        </p:nvSpPr>
        <p:spPr>
          <a:xfrm>
            <a:off x="1000125" y="477838"/>
            <a:ext cx="7215188" cy="57467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3000" b="1" cap="small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TEKSTİL MÜHENDİSİ KİMDİR?</a:t>
            </a:r>
            <a:endParaRPr lang="en-US" sz="3000" b="1" cap="small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8207" name="Picture 2" descr="https://encrypted-tbn3.gstatic.com/images?q=tbn:ANd9GcQzyT42j8X_kvRXXXVH43jz7W5t9Zcfa51syFjAp-H7qHNzOBBR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7788" y="5357813"/>
            <a:ext cx="2716212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0986E31-26F2-4BEB-A54D-1CCEA729E876}" type="slidenum">
              <a:rPr lang="en-US" smtClean="0">
                <a:latin typeface="Arial" pitchFamily="34" charset="0"/>
              </a:rPr>
              <a:pPr/>
              <a:t>30</a:t>
            </a:fld>
            <a:endParaRPr lang="en-US">
              <a:latin typeface="Arial" pitchFamily="34" charset="0"/>
            </a:endParaRP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084263"/>
            <a:ext cx="7154863" cy="577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391400" cy="487363"/>
          </a:xfrm>
        </p:spPr>
        <p:txBody>
          <a:bodyPr/>
          <a:lstStyle/>
          <a:p>
            <a:r>
              <a:rPr lang="tr-TR" dirty="0"/>
              <a:t>BÖLÜMÜMÜZÜN BAŞARILARI</a:t>
            </a:r>
          </a:p>
        </p:txBody>
      </p:sp>
    </p:spTree>
  </p:cSld>
  <p:clrMapOvr>
    <a:masterClrMapping/>
  </p:clrMapOvr>
  <p:transition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0986E31-26F2-4BEB-A54D-1CCEA729E876}" type="slidenum">
              <a:rPr lang="en-US" smtClean="0">
                <a:latin typeface="Arial" pitchFamily="34" charset="0"/>
              </a:rPr>
              <a:pPr/>
              <a:t>31</a:t>
            </a:fld>
            <a:endParaRPr lang="en-US">
              <a:latin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396" y="1071546"/>
            <a:ext cx="5468166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391400" cy="487363"/>
          </a:xfrm>
        </p:spPr>
        <p:txBody>
          <a:bodyPr/>
          <a:lstStyle/>
          <a:p>
            <a:r>
              <a:rPr lang="tr-TR" dirty="0"/>
              <a:t>BÖLÜMÜMÜZÜN BAŞARILARI</a:t>
            </a:r>
          </a:p>
        </p:txBody>
      </p:sp>
    </p:spTree>
  </p:cSld>
  <p:clrMapOvr>
    <a:masterClrMapping/>
  </p:clrMapOvr>
  <p:transition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43C9A28-F556-4348-931C-74F54CC9FD13}" type="slidenum">
              <a:rPr lang="en-US" smtClean="0">
                <a:latin typeface="Arial" pitchFamily="34" charset="0"/>
              </a:rPr>
              <a:pPr/>
              <a:t>32</a:t>
            </a:fld>
            <a:endParaRPr lang="en-US">
              <a:latin typeface="Arial" pitchFamily="34" charset="0"/>
            </a:endParaRP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071546"/>
            <a:ext cx="4502150" cy="55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Başlık"/>
          <p:cNvSpPr txBox="1">
            <a:spLocks/>
          </p:cNvSpPr>
          <p:nvPr/>
        </p:nvSpPr>
        <p:spPr bwMode="white">
          <a:xfrm>
            <a:off x="1295400" y="476672"/>
            <a:ext cx="7391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tr-TR" kern="0" dirty="0"/>
              <a:t>BÖLÜMÜMÜZÜN BAŞARILARI</a:t>
            </a:r>
          </a:p>
        </p:txBody>
      </p:sp>
    </p:spTree>
  </p:cSld>
  <p:clrMapOvr>
    <a:masterClrMapping/>
  </p:clrMapOvr>
  <p:transition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43C9A28-F556-4348-931C-74F54CC9FD13}" type="slidenum">
              <a:rPr lang="en-US" smtClean="0">
                <a:latin typeface="Arial" pitchFamily="34" charset="0"/>
              </a:rPr>
              <a:pPr/>
              <a:t>33</a:t>
            </a:fld>
            <a:endParaRPr lang="en-US">
              <a:latin typeface="Arial" pitchFamily="34" charset="0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1116851"/>
            <a:ext cx="3786214" cy="574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Başlık"/>
          <p:cNvSpPr txBox="1">
            <a:spLocks/>
          </p:cNvSpPr>
          <p:nvPr/>
        </p:nvSpPr>
        <p:spPr bwMode="white">
          <a:xfrm>
            <a:off x="1295400" y="476672"/>
            <a:ext cx="7391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tr-TR" kern="0" dirty="0"/>
              <a:t>BÖLÜMÜMÜZÜN BAŞARILARI</a:t>
            </a:r>
          </a:p>
        </p:txBody>
      </p:sp>
    </p:spTree>
  </p:cSld>
  <p:clrMapOvr>
    <a:masterClrMapping/>
  </p:clrMapOvr>
  <p:transition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43C9A28-F556-4348-931C-74F54CC9FD13}" type="slidenum">
              <a:rPr lang="en-US" smtClean="0">
                <a:latin typeface="Arial" pitchFamily="34" charset="0"/>
              </a:rPr>
              <a:pPr/>
              <a:t>34</a:t>
            </a:fld>
            <a:endParaRPr lang="en-US">
              <a:latin typeface="Arial" pitchFamily="34" charset="0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071546"/>
            <a:ext cx="38556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Başlık"/>
          <p:cNvSpPr txBox="1">
            <a:spLocks/>
          </p:cNvSpPr>
          <p:nvPr/>
        </p:nvSpPr>
        <p:spPr bwMode="white">
          <a:xfrm>
            <a:off x="1295400" y="476672"/>
            <a:ext cx="7391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tr-TR" kern="0" dirty="0"/>
              <a:t>BÖLÜMÜMÜZÜN BAŞARILARI</a:t>
            </a:r>
          </a:p>
        </p:txBody>
      </p:sp>
    </p:spTree>
  </p:cSld>
  <p:clrMapOvr>
    <a:masterClrMapping/>
  </p:clrMapOvr>
  <p:transition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NEDEN GAÜN TEKSTİL MÜHENDİSLİĞİ?</a:t>
            </a:r>
          </a:p>
        </p:txBody>
      </p:sp>
      <p:sp>
        <p:nvSpPr>
          <p:cNvPr id="45059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AABC0EC-7426-4BD1-962A-FED94CE7812E}" type="slidenum">
              <a:rPr lang="en-US" smtClean="0">
                <a:latin typeface="Arial" pitchFamily="34" charset="0"/>
              </a:rPr>
              <a:pPr/>
              <a:t>35</a:t>
            </a:fld>
            <a:endParaRPr lang="en-US">
              <a:latin typeface="Arial" pitchFamily="34" charset="0"/>
            </a:endParaRPr>
          </a:p>
        </p:txBody>
      </p:sp>
      <p:graphicFrame>
        <p:nvGraphicFramePr>
          <p:cNvPr id="6" name="5 Diyagram"/>
          <p:cNvGraphicFramePr/>
          <p:nvPr/>
        </p:nvGraphicFramePr>
        <p:xfrm>
          <a:off x="428596" y="1285860"/>
          <a:ext cx="8572560" cy="4852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NEDEN GAÜN TEKSTİL MÜHENDİSLİĞİ?</a:t>
            </a:r>
          </a:p>
        </p:txBody>
      </p:sp>
      <p:sp>
        <p:nvSpPr>
          <p:cNvPr id="45059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AABC0EC-7426-4BD1-962A-FED94CE7812E}" type="slidenum">
              <a:rPr lang="en-US" smtClean="0">
                <a:latin typeface="Arial" pitchFamily="34" charset="0"/>
              </a:rPr>
              <a:pPr/>
              <a:t>36</a:t>
            </a:fld>
            <a:endParaRPr lang="en-US">
              <a:latin typeface="Arial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23528" y="3047469"/>
            <a:ext cx="87007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/>
              <a:t>Bölümümüz </a:t>
            </a:r>
            <a:r>
              <a:rPr lang="en-US" sz="2000" b="1" dirty="0" err="1"/>
              <a:t>öğrencileri</a:t>
            </a:r>
            <a:r>
              <a:rPr lang="en-US" sz="2000" b="1" dirty="0"/>
              <a:t> </a:t>
            </a:r>
            <a:r>
              <a:rPr lang="en-US" sz="2000" b="1" dirty="0" err="1"/>
              <a:t>ve</a:t>
            </a:r>
            <a:r>
              <a:rPr lang="en-US" sz="2000" b="1" dirty="0"/>
              <a:t> </a:t>
            </a:r>
            <a:r>
              <a:rPr lang="en-US" sz="2000" b="1" dirty="0" err="1"/>
              <a:t>mezunları</a:t>
            </a:r>
            <a:r>
              <a:rPr lang="en-US" sz="2000" b="1" dirty="0"/>
              <a:t>, </a:t>
            </a:r>
            <a:r>
              <a:rPr lang="en-US" sz="2000" b="1" dirty="0" err="1"/>
              <a:t>diplomalarında</a:t>
            </a:r>
            <a:r>
              <a:rPr lang="en-US" sz="2000" b="1" dirty="0"/>
              <a:t> </a:t>
            </a:r>
            <a:r>
              <a:rPr lang="en-US" sz="2000" b="1" dirty="0" err="1"/>
              <a:t>Türkiye</a:t>
            </a:r>
            <a:r>
              <a:rPr lang="en-US" sz="2000" b="1" dirty="0"/>
              <a:t> </a:t>
            </a:r>
            <a:r>
              <a:rPr lang="en-US" sz="2000" b="1" dirty="0" err="1"/>
              <a:t>Yeterlilikler</a:t>
            </a:r>
            <a:r>
              <a:rPr lang="en-US" sz="2000" b="1" dirty="0"/>
              <a:t> </a:t>
            </a:r>
            <a:r>
              <a:rPr lang="en-US" sz="2000" b="1" dirty="0" err="1"/>
              <a:t>Çerçevesi</a:t>
            </a:r>
            <a:r>
              <a:rPr lang="en-US" sz="2000" b="1" dirty="0"/>
              <a:t> </a:t>
            </a:r>
            <a:r>
              <a:rPr lang="en-US" sz="2000" b="1" dirty="0" err="1"/>
              <a:t>ve</a:t>
            </a:r>
            <a:r>
              <a:rPr lang="en-US" sz="2000" b="1" dirty="0"/>
              <a:t> </a:t>
            </a:r>
            <a:r>
              <a:rPr lang="en-US" sz="2000" b="1" dirty="0" err="1"/>
              <a:t>Avrupa</a:t>
            </a:r>
            <a:r>
              <a:rPr lang="en-US" sz="2000" b="1" dirty="0"/>
              <a:t> </a:t>
            </a:r>
            <a:r>
              <a:rPr lang="en-US" sz="2000" b="1" dirty="0" err="1"/>
              <a:t>Yeterlilikler</a:t>
            </a:r>
            <a:r>
              <a:rPr lang="en-US" sz="2000" b="1" dirty="0"/>
              <a:t> </a:t>
            </a:r>
            <a:r>
              <a:rPr lang="en-US" sz="2000" b="1" dirty="0" err="1"/>
              <a:t>Çerçevesi</a:t>
            </a:r>
            <a:r>
              <a:rPr lang="en-US" sz="2000" b="1" dirty="0"/>
              <a:t> </a:t>
            </a:r>
            <a:r>
              <a:rPr lang="en-US" sz="2000" b="1" dirty="0" err="1"/>
              <a:t>logolarının</a:t>
            </a:r>
            <a:r>
              <a:rPr lang="en-US" sz="2000" b="1" dirty="0"/>
              <a:t> </a:t>
            </a:r>
            <a:r>
              <a:rPr lang="en-US" sz="2000" b="1" dirty="0" err="1"/>
              <a:t>yer</a:t>
            </a:r>
            <a:r>
              <a:rPr lang="en-US" sz="2000" b="1" dirty="0"/>
              <a:t> </a:t>
            </a:r>
            <a:r>
              <a:rPr lang="en-US" sz="2000" b="1" dirty="0" err="1"/>
              <a:t>alması</a:t>
            </a:r>
            <a:r>
              <a:rPr lang="en-US" sz="2000" b="1" dirty="0"/>
              <a:t> </a:t>
            </a:r>
            <a:r>
              <a:rPr lang="en-US" sz="2000" b="1" dirty="0" err="1"/>
              <a:t>hakkını</a:t>
            </a:r>
            <a:r>
              <a:rPr lang="en-US" sz="2000" b="1" dirty="0"/>
              <a:t> </a:t>
            </a:r>
            <a:r>
              <a:rPr lang="en-US" sz="2000" b="1" dirty="0" err="1"/>
              <a:t>kazandı</a:t>
            </a:r>
            <a:r>
              <a:rPr lang="en-US" sz="2000" b="1" dirty="0"/>
              <a:t>.</a:t>
            </a:r>
            <a:endParaRPr lang="tr-TR" sz="2000" b="1" dirty="0"/>
          </a:p>
          <a:p>
            <a:endParaRPr lang="en-US" sz="2000" dirty="0"/>
          </a:p>
          <a:p>
            <a:r>
              <a:rPr lang="en-US" sz="2000" dirty="0" err="1"/>
              <a:t>Türk</a:t>
            </a:r>
            <a:r>
              <a:rPr lang="en-US" sz="2000" dirty="0"/>
              <a:t> </a:t>
            </a:r>
            <a:r>
              <a:rPr lang="en-US" sz="2000" dirty="0" err="1"/>
              <a:t>yükseköğretim</a:t>
            </a:r>
            <a:r>
              <a:rPr lang="en-US" sz="2000" dirty="0"/>
              <a:t> </a:t>
            </a:r>
            <a:r>
              <a:rPr lang="en-US" sz="2000" dirty="0" err="1"/>
              <a:t>tarihinde</a:t>
            </a:r>
            <a:r>
              <a:rPr lang="en-US" sz="2000" dirty="0"/>
              <a:t> ilk </a:t>
            </a:r>
            <a:r>
              <a:rPr lang="en-US" sz="2000" dirty="0" err="1"/>
              <a:t>kez</a:t>
            </a:r>
            <a:r>
              <a:rPr lang="en-US" sz="2000" dirty="0"/>
              <a:t> </a:t>
            </a:r>
            <a:r>
              <a:rPr lang="en-US" sz="2000" dirty="0" err="1"/>
              <a:t>Türkiye</a:t>
            </a:r>
            <a:r>
              <a:rPr lang="en-US" sz="2000" dirty="0"/>
              <a:t> </a:t>
            </a:r>
            <a:r>
              <a:rPr lang="en-US" sz="2000" dirty="0" err="1"/>
              <a:t>Yeterlilikler</a:t>
            </a:r>
            <a:r>
              <a:rPr lang="en-US" sz="2000" dirty="0"/>
              <a:t> </a:t>
            </a:r>
            <a:r>
              <a:rPr lang="en-US" sz="2000" dirty="0" err="1"/>
              <a:t>Çerçevesi</a:t>
            </a:r>
            <a:r>
              <a:rPr lang="en-US" sz="2000" dirty="0"/>
              <a:t> </a:t>
            </a:r>
            <a:r>
              <a:rPr lang="en-US" sz="2000" dirty="0" err="1"/>
              <a:t>Kurulu</a:t>
            </a:r>
            <a:r>
              <a:rPr lang="en-US" sz="2000" dirty="0"/>
              <a:t> </a:t>
            </a:r>
            <a:r>
              <a:rPr lang="en-US" sz="2000" dirty="0" err="1"/>
              <a:t>tarafından</a:t>
            </a:r>
            <a:r>
              <a:rPr lang="en-US" sz="2000" dirty="0"/>
              <a:t> 39 </a:t>
            </a:r>
            <a:r>
              <a:rPr lang="en-US" sz="2000" dirty="0" err="1"/>
              <a:t>Türk</a:t>
            </a:r>
            <a:r>
              <a:rPr lang="en-US" sz="2000" dirty="0"/>
              <a:t> </a:t>
            </a:r>
            <a:r>
              <a:rPr lang="en-US" sz="2000" dirty="0" err="1"/>
              <a:t>üniversitesindeki</a:t>
            </a:r>
            <a:r>
              <a:rPr lang="en-US" sz="2000" dirty="0"/>
              <a:t> 129 </a:t>
            </a:r>
            <a:r>
              <a:rPr lang="en-US" sz="2000" dirty="0" err="1"/>
              <a:t>lisans</a:t>
            </a:r>
            <a:r>
              <a:rPr lang="en-US" sz="2000" dirty="0"/>
              <a:t> </a:t>
            </a:r>
            <a:r>
              <a:rPr lang="en-US" sz="2000" dirty="0" err="1"/>
              <a:t>programının</a:t>
            </a:r>
            <a:r>
              <a:rPr lang="en-US" sz="2000" dirty="0"/>
              <a:t> </a:t>
            </a:r>
            <a:r>
              <a:rPr lang="en-US" sz="2000" dirty="0" err="1"/>
              <a:t>yeterlilikleri</a:t>
            </a:r>
            <a:r>
              <a:rPr lang="en-US" sz="2000" dirty="0"/>
              <a:t>, </a:t>
            </a:r>
            <a:r>
              <a:rPr lang="en-US" sz="2000" dirty="0" err="1"/>
              <a:t>Türkiye</a:t>
            </a:r>
            <a:r>
              <a:rPr lang="en-US" sz="2000" dirty="0"/>
              <a:t> </a:t>
            </a:r>
            <a:r>
              <a:rPr lang="en-US" sz="2000" dirty="0" err="1"/>
              <a:t>Yeterlilikler</a:t>
            </a:r>
            <a:r>
              <a:rPr lang="en-US" sz="2000" dirty="0"/>
              <a:t> </a:t>
            </a:r>
            <a:r>
              <a:rPr lang="en-US" sz="2000" dirty="0" err="1"/>
              <a:t>Çerçevesi</a:t>
            </a:r>
            <a:r>
              <a:rPr lang="en-US" sz="2000" dirty="0"/>
              <a:t> (TYÇ) </a:t>
            </a:r>
            <a:r>
              <a:rPr lang="en-US" sz="2000" dirty="0" err="1"/>
              <a:t>veri</a:t>
            </a:r>
            <a:r>
              <a:rPr lang="en-US" sz="2000" dirty="0"/>
              <a:t> </a:t>
            </a:r>
            <a:r>
              <a:rPr lang="en-US" sz="2000" dirty="0" err="1"/>
              <a:t>tabanına</a:t>
            </a:r>
            <a:r>
              <a:rPr lang="en-US" sz="2000" dirty="0"/>
              <a:t> </a:t>
            </a:r>
            <a:r>
              <a:rPr lang="en-US" sz="2000" dirty="0" err="1"/>
              <a:t>yerleştirildi</a:t>
            </a:r>
            <a:r>
              <a:rPr lang="en-US" sz="2000" dirty="0"/>
              <a:t>. </a:t>
            </a:r>
            <a:endParaRPr lang="tr-TR" sz="2000" dirty="0"/>
          </a:p>
          <a:p>
            <a:endParaRPr lang="tr-TR" sz="2000" dirty="0"/>
          </a:p>
          <a:p>
            <a:r>
              <a:rPr lang="tr-TR" sz="2000" dirty="0"/>
              <a:t>Böylelikle </a:t>
            </a:r>
            <a:r>
              <a:rPr lang="en-US" sz="2000" dirty="0" err="1"/>
              <a:t>mezun</a:t>
            </a:r>
            <a:r>
              <a:rPr lang="en-US" sz="2000" dirty="0"/>
              <a:t> </a:t>
            </a:r>
            <a:r>
              <a:rPr lang="en-US" sz="2000" dirty="0" err="1"/>
              <a:t>olan</a:t>
            </a:r>
            <a:r>
              <a:rPr lang="en-US" sz="2000" dirty="0"/>
              <a:t> </a:t>
            </a:r>
            <a:r>
              <a:rPr lang="en-US" sz="2000" dirty="0" err="1"/>
              <a:t>öğrencileri</a:t>
            </a:r>
            <a:r>
              <a:rPr lang="tr-TR" sz="2000" dirty="0" err="1"/>
              <a:t>mizin</a:t>
            </a:r>
            <a:r>
              <a:rPr lang="en-US" sz="2000" dirty="0"/>
              <a:t> yurt </a:t>
            </a:r>
            <a:r>
              <a:rPr lang="en-US" sz="2000" dirty="0" err="1"/>
              <a:t>dışında</a:t>
            </a:r>
            <a:r>
              <a:rPr lang="en-US" sz="2000" dirty="0"/>
              <a:t> </a:t>
            </a:r>
            <a:r>
              <a:rPr lang="en-US" sz="2000" dirty="0" err="1"/>
              <a:t>diplomaları</a:t>
            </a:r>
            <a:r>
              <a:rPr lang="en-US" sz="2000" dirty="0"/>
              <a:t> </a:t>
            </a:r>
            <a:r>
              <a:rPr lang="en-US" sz="2000" dirty="0" err="1"/>
              <a:t>daha</a:t>
            </a:r>
            <a:r>
              <a:rPr lang="en-US" sz="2000" dirty="0"/>
              <a:t> </a:t>
            </a:r>
            <a:r>
              <a:rPr lang="en-US" sz="2000" dirty="0" err="1"/>
              <a:t>hızlı</a:t>
            </a:r>
            <a:r>
              <a:rPr lang="en-US" sz="2000" dirty="0"/>
              <a:t> </a:t>
            </a:r>
            <a:r>
              <a:rPr lang="en-US" sz="2000" dirty="0" err="1"/>
              <a:t>tanına</a:t>
            </a:r>
            <a:r>
              <a:rPr lang="tr-TR" sz="2000" dirty="0" err="1"/>
              <a:t>cak</a:t>
            </a:r>
            <a:r>
              <a:rPr lang="tr-TR" sz="2000" dirty="0"/>
              <a:t> ve </a:t>
            </a:r>
            <a:r>
              <a:rPr lang="en-US" sz="2000" dirty="0" err="1"/>
              <a:t>istihdam</a:t>
            </a:r>
            <a:r>
              <a:rPr lang="en-US" sz="2000" dirty="0"/>
              <a:t> </a:t>
            </a:r>
            <a:r>
              <a:rPr lang="en-US" sz="2000" dirty="0" err="1"/>
              <a:t>imkanı</a:t>
            </a:r>
            <a:r>
              <a:rPr lang="en-US" sz="2000" dirty="0"/>
              <a:t> </a:t>
            </a:r>
            <a:r>
              <a:rPr lang="en-US" sz="2000" dirty="0" err="1"/>
              <a:t>artaca</a:t>
            </a:r>
            <a:r>
              <a:rPr lang="tr-TR" sz="2000" dirty="0" err="1"/>
              <a:t>ktır</a:t>
            </a:r>
            <a:r>
              <a:rPr lang="tr-TR" sz="2000" dirty="0"/>
              <a:t>. İlaveten </a:t>
            </a:r>
            <a:r>
              <a:rPr lang="en-US" sz="2000" dirty="0" err="1"/>
              <a:t>yatay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dikey</a:t>
            </a:r>
            <a:r>
              <a:rPr lang="en-US" sz="2000" dirty="0"/>
              <a:t> </a:t>
            </a:r>
            <a:r>
              <a:rPr lang="en-US" sz="2000" dirty="0" err="1"/>
              <a:t>öğrenci</a:t>
            </a:r>
            <a:r>
              <a:rPr lang="en-US" sz="2000" dirty="0"/>
              <a:t> </a:t>
            </a:r>
            <a:r>
              <a:rPr lang="en-US" sz="2000" dirty="0" err="1"/>
              <a:t>hareketliliği</a:t>
            </a:r>
            <a:r>
              <a:rPr lang="en-US" sz="2000" dirty="0"/>
              <a:t> </a:t>
            </a:r>
            <a:r>
              <a:rPr lang="en-US" sz="2000" dirty="0" err="1"/>
              <a:t>kolayl</a:t>
            </a:r>
            <a:r>
              <a:rPr lang="tr-TR" sz="2000" dirty="0"/>
              <a:t>aşacaktır. </a:t>
            </a:r>
            <a:endParaRPr lang="en-US" sz="2000" dirty="0"/>
          </a:p>
        </p:txBody>
      </p:sp>
      <p:pic>
        <p:nvPicPr>
          <p:cNvPr id="4" name="Resim 3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758" y="1340768"/>
            <a:ext cx="7092280" cy="168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58677"/>
      </p:ext>
    </p:extLst>
  </p:cSld>
  <p:clrMapOvr>
    <a:masterClrMapping/>
  </p:clrMapOvr>
  <p:transition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NEDEN GAÜN TEKSTİL MÜHENDİSLİĞİ?</a:t>
            </a:r>
          </a:p>
        </p:txBody>
      </p:sp>
      <p:sp>
        <p:nvSpPr>
          <p:cNvPr id="45059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AABC0EC-7426-4BD1-962A-FED94CE7812E}" type="slidenum">
              <a:rPr lang="en-US" smtClean="0">
                <a:latin typeface="Arial" pitchFamily="34" charset="0"/>
              </a:rPr>
              <a:pPr/>
              <a:t>37</a:t>
            </a:fld>
            <a:endParaRPr lang="en-US">
              <a:latin typeface="Arial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323528" y="1259329"/>
            <a:ext cx="41044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İSTİHDAM DESTEĞİ</a:t>
            </a:r>
          </a:p>
          <a:p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335757" y="1916832"/>
            <a:ext cx="45365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Gaziantep Sanayi Odası ile protokol sonucunda; </a:t>
            </a:r>
          </a:p>
          <a:p>
            <a:r>
              <a:rPr lang="tr-TR" sz="2000" i="1" dirty="0"/>
              <a:t>İlgili şartları sağlayan mezunlarımızın mezuniyetlerinden sonra 2 yıl süre ile istihdam edilmeleri için GSO tarafından yönlendirme yapılarak işe yerleştirilmelerine destek sağlanacaktır. </a:t>
            </a:r>
          </a:p>
        </p:txBody>
      </p:sp>
      <p:sp>
        <p:nvSpPr>
          <p:cNvPr id="4" name="AutoShape 2" descr="blob:https://web.whatsapp.com/ee094f14-5ede-4a1c-a8ee-49c3d9d11f9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8" y="1124744"/>
            <a:ext cx="3943350" cy="562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717984"/>
      </p:ext>
    </p:extLst>
  </p:cSld>
  <p:clrMapOvr>
    <a:masterClrMapping/>
  </p:clrMapOvr>
  <p:transition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NEDEN GAÜN TEKSTİL MÜHENDİSLİĞİ?</a:t>
            </a:r>
          </a:p>
        </p:txBody>
      </p:sp>
      <p:sp>
        <p:nvSpPr>
          <p:cNvPr id="45059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AABC0EC-7426-4BD1-962A-FED94CE7812E}" type="slidenum">
              <a:rPr lang="en-US" smtClean="0">
                <a:latin typeface="Arial" pitchFamily="34" charset="0"/>
              </a:rPr>
              <a:pPr/>
              <a:t>38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323528" y="1259329"/>
            <a:ext cx="41044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ASGARİ ÜCRET KADAR* BURS DESTEĞİ</a:t>
            </a:r>
          </a:p>
          <a:p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336954" y="2641076"/>
            <a:ext cx="3876203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800" dirty="0">
                <a:effectLst/>
                <a:latin typeface="Times New Roman" panose="02020603050405020304" pitchFamily="18" charset="0"/>
              </a:rPr>
              <a:t>Tekstil Mühendisliğini tercih edecek öğrenciler, ilk 80 binde olmaları ve ilk 5 tercihte bulunmaları halinde eğitim boyunca asgari ücrete varan burs alacak. </a:t>
            </a:r>
            <a:endParaRPr lang="tr-TR" sz="1800" dirty="0">
              <a:solidFill>
                <a:srgbClr val="AF91C9"/>
              </a:solidFill>
              <a:effectLst/>
              <a:latin typeface="Wingdings" pitchFamily="2" charset="2"/>
            </a:endParaRPr>
          </a:p>
          <a:p>
            <a:r>
              <a:rPr lang="tr-TR" sz="1800" dirty="0">
                <a:effectLst/>
                <a:latin typeface="Times New Roman" panose="02020603050405020304" pitchFamily="18" charset="0"/>
              </a:rPr>
              <a:t>Bunun yanında mezun olduklarında ise iş garantisi sağlanacak. </a:t>
            </a:r>
            <a:endParaRPr lang="tr-TR" sz="2000" dirty="0">
              <a:effectLst/>
            </a:endParaRPr>
          </a:p>
          <a:p>
            <a:endParaRPr lang="tr-TR" sz="2000" dirty="0">
              <a:effectLst/>
            </a:endParaRPr>
          </a:p>
          <a:p>
            <a:endParaRPr lang="tr-TR" sz="1400" dirty="0">
              <a:effectLst/>
              <a:latin typeface="Arial" panose="020B0604020202020204" pitchFamily="34" charset="0"/>
            </a:endParaRPr>
          </a:p>
          <a:p>
            <a:endParaRPr lang="tr-TR" sz="1400" dirty="0">
              <a:effectLst/>
              <a:latin typeface="Arial" panose="020B0604020202020204" pitchFamily="34" charset="0"/>
            </a:endParaRPr>
          </a:p>
          <a:p>
            <a:r>
              <a:rPr lang="tr-TR" sz="1400" dirty="0">
                <a:effectLst/>
                <a:latin typeface="Arial" panose="020B0604020202020204" pitchFamily="34" charset="0"/>
              </a:rPr>
              <a:t>*Bkz. ÖSYM YKS Kılavuzu </a:t>
            </a:r>
            <a:r>
              <a:rPr lang="tr-TR" sz="1400" dirty="0" err="1">
                <a:effectLst/>
                <a:latin typeface="Arial" panose="020B0604020202020204" pitchFamily="34" charset="0"/>
              </a:rPr>
              <a:t>Özel</a:t>
            </a:r>
            <a:r>
              <a:rPr lang="tr-TR" sz="1400" dirty="0">
                <a:effectLst/>
                <a:latin typeface="Arial" panose="020B0604020202020204" pitchFamily="34" charset="0"/>
              </a:rPr>
              <a:t> </a:t>
            </a:r>
            <a:r>
              <a:rPr lang="tr-TR" sz="1400" dirty="0" err="1">
                <a:effectLst/>
                <a:latin typeface="Arial" panose="020B0604020202020204" pitchFamily="34" charset="0"/>
              </a:rPr>
              <a:t>koşullar</a:t>
            </a:r>
            <a:r>
              <a:rPr lang="tr-TR" sz="1400" dirty="0">
                <a:effectLst/>
                <a:latin typeface="Arial" panose="020B0604020202020204" pitchFamily="34" charset="0"/>
              </a:rPr>
              <a:t> </a:t>
            </a:r>
            <a:r>
              <a:rPr lang="tr-TR" sz="1400" dirty="0"/>
              <a:t>154</a:t>
            </a:r>
            <a:r>
              <a:rPr lang="tr-TR" sz="1400" dirty="0">
                <a:effectLst/>
                <a:latin typeface="Arial" panose="020B0604020202020204" pitchFamily="34" charset="0"/>
              </a:rPr>
              <a:t>. madde: </a:t>
            </a:r>
            <a:endParaRPr lang="tr-TR" sz="1600" dirty="0">
              <a:effectLst/>
            </a:endParaRPr>
          </a:p>
        </p:txBody>
      </p:sp>
      <p:sp>
        <p:nvSpPr>
          <p:cNvPr id="4" name="AutoShape 2" descr="blob:https://web.whatsapp.com/ee094f14-5ede-4a1c-a8ee-49c3d9d11f9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70D8957-01B2-72D7-2009-2D8231E912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1231491"/>
            <a:ext cx="4844008" cy="484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73075"/>
      </p:ext>
    </p:extLst>
  </p:cSld>
  <p:clrMapOvr>
    <a:masterClrMapping/>
  </p:clrMapOvr>
  <p:transition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NEDEN GAÜN TEKSTİL MÜHENDİSLİĞİ?</a:t>
            </a:r>
          </a:p>
        </p:txBody>
      </p:sp>
      <p:sp>
        <p:nvSpPr>
          <p:cNvPr id="46083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31B8FAC-3721-4E1E-8614-AE8EDCA88FA1}" type="slidenum">
              <a:rPr lang="en-US" smtClean="0">
                <a:latin typeface="Arial" pitchFamily="34" charset="0"/>
              </a:rPr>
              <a:pPr/>
              <a:t>39</a:t>
            </a:fld>
            <a:endParaRPr lang="en-US">
              <a:latin typeface="Arial" pitchFamily="34" charset="0"/>
            </a:endParaRPr>
          </a:p>
        </p:txBody>
      </p:sp>
      <p:sp>
        <p:nvSpPr>
          <p:cNvPr id="6" name="2 İçerik Yer Tutucusu"/>
          <p:cNvSpPr>
            <a:spLocks noGrp="1"/>
          </p:cNvSpPr>
          <p:nvPr>
            <p:ph sz="quarter" idx="1"/>
          </p:nvPr>
        </p:nvSpPr>
        <p:spPr>
          <a:xfrm>
            <a:off x="178216" y="1340768"/>
            <a:ext cx="8858280" cy="186739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tr-TR" b="1" dirty="0">
                <a:solidFill>
                  <a:srgbClr val="FF0000"/>
                </a:solidFill>
                <a:latin typeface="Calibri" pitchFamily="34" charset="0"/>
              </a:rPr>
              <a:t>%100 İngilizce Eğitim Farkı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tr-TR" dirty="0">
                <a:latin typeface="Calibri" pitchFamily="34" charset="0"/>
              </a:rPr>
              <a:t>	Gaziantep Üniversitesi Türkiye’de 100% İngilize Tekstil Mühendisliği eğitimi veren  ilk üniversite olup, bölümümüz  öğrencilerine bu imkanı  tanıyan 2  bölümden biridir.</a:t>
            </a:r>
            <a:endParaRPr lang="tr-TR" b="1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tr-TR" b="1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tr-TR" b="1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tr-TR" sz="2600" b="1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tr-TR" sz="3100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tr-TR" sz="3100" dirty="0">
              <a:latin typeface="Calibri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tr-TR" sz="3100" dirty="0">
              <a:latin typeface="Calibri" pitchFamily="34" charset="0"/>
            </a:endParaRPr>
          </a:p>
        </p:txBody>
      </p:sp>
      <p:pic>
        <p:nvPicPr>
          <p:cNvPr id="46087" name="Picture 4" descr="http://seri.at/wp-content/uploads/2013/04/world_map_hand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3378200"/>
            <a:ext cx="4930775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2" descr="http://i.milliyet.com.tr/YeniAnaResim/2010/08/11/fft99_mf77765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3603625"/>
            <a:ext cx="2960687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D62CD8-7F74-4537-86B3-8F26629D2FEC}" type="slidenum">
              <a:rPr lang="en-US" smtClean="0">
                <a:latin typeface="Arial" pitchFamily="34" charset="0"/>
              </a:rPr>
              <a:pPr/>
              <a:t>4</a:t>
            </a:fld>
            <a:endParaRPr lang="en-US">
              <a:latin typeface="Arial" pitchFamily="34" charset="0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 bwMode="white">
          <a:xfrm>
            <a:off x="214282" y="1071547"/>
            <a:ext cx="8501121" cy="8572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accent2">
                <a:shade val="60000"/>
                <a:satMod val="300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pPr algn="ctr">
              <a:defRPr/>
            </a:pPr>
            <a:r>
              <a:rPr lang="tr-TR" sz="2400" b="1" kern="0" dirty="0">
                <a:solidFill>
                  <a:srgbClr val="7D6BAB"/>
                </a:solidFill>
                <a:latin typeface="Calibri" pitchFamily="34" charset="0"/>
              </a:rPr>
              <a:t>EĞER AŞAĞIDAKİ ZORLUKLARDAN BİRİNE YADA HEPSİNE ÇÖZÜM BULMAKLA İLGİLENİYORSANIZ, İYİ BİR TEKSTİL MÜHENDİSİ ADAYISINIZ.</a:t>
            </a: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 bwMode="auto">
          <a:xfrm>
            <a:off x="214283" y="2214554"/>
            <a:ext cx="5286412" cy="2000264"/>
          </a:xfrm>
          <a:prstGeom prst="rect">
            <a:avLst/>
          </a:prstGeom>
          <a:ln w="9525" cap="flat" cmpd="sng" algn="ctr">
            <a:solidFill>
              <a:schemeClr val="accent3">
                <a:shade val="60000"/>
                <a:satMod val="300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1588" indent="-1588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tr-TR" sz="2800" kern="0" dirty="0">
                <a:latin typeface="Calibri" pitchFamily="34" charset="0"/>
              </a:rPr>
              <a:t>Yeni nesil elyaf bazlı elektrotlarla çalışarak……</a:t>
            </a:r>
          </a:p>
          <a:p>
            <a:pPr marL="1588" indent="-1588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tr-TR" sz="2800" kern="0" dirty="0">
                <a:latin typeface="Calibri" pitchFamily="34" charset="0"/>
              </a:rPr>
              <a:t>Daha verimli enerji kaynakları yaratabilme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br>
              <a:rPr lang="en-US" sz="2800" b="1" kern="0" dirty="0">
                <a:latin typeface="Calibri" pitchFamily="34" charset="0"/>
              </a:rPr>
            </a:br>
            <a:endParaRPr lang="en-US" sz="2800" b="1" kern="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endParaRPr lang="en-US" sz="2800" kern="0" dirty="0"/>
          </a:p>
        </p:txBody>
      </p:sp>
      <p:sp>
        <p:nvSpPr>
          <p:cNvPr id="8" name="2 İçerik Yer Tutucusu"/>
          <p:cNvSpPr txBox="1">
            <a:spLocks/>
          </p:cNvSpPr>
          <p:nvPr/>
        </p:nvSpPr>
        <p:spPr>
          <a:xfrm>
            <a:off x="4071934" y="4286256"/>
            <a:ext cx="4857784" cy="20717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defTabSz="457200" fontAlgn="auto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/>
            </a:pPr>
            <a:r>
              <a:rPr lang="tr-TR" sz="3200" dirty="0">
                <a:solidFill>
                  <a:schemeClr val="tx1"/>
                </a:solidFill>
                <a:latin typeface="Calibri" pitchFamily="34" charset="0"/>
              </a:rPr>
              <a:t>	Olimpiyat sporcuları için yüksek performanslı kumaşlar tasarlayabilme</a:t>
            </a:r>
            <a:endParaRPr lang="en-US" sz="32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9228" name="Picture 2" descr="Longitudinal view of cotton fibe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25" y="2000250"/>
            <a:ext cx="35052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2" descr="https://encrypted-tbn2.gstatic.com/images?q=tbn:ANd9GcTNoRMEO7K2TNXtuAFDanIx4ij8Ske-_r_BEvDUGJGouc6lpaWj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429125"/>
            <a:ext cx="3643313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 Başlık"/>
          <p:cNvSpPr txBox="1">
            <a:spLocks/>
          </p:cNvSpPr>
          <p:nvPr/>
        </p:nvSpPr>
        <p:spPr>
          <a:xfrm>
            <a:off x="1143000" y="500063"/>
            <a:ext cx="5929313" cy="57467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3000" b="1" cap="small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TEKSTİL MÜHENDİSİ KİMDİR?</a:t>
            </a:r>
            <a:endParaRPr lang="en-US" sz="3000" b="1" cap="small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NEDEN GAÜN TEKSTİL MÜHENDİSLİĞİ?</a:t>
            </a:r>
          </a:p>
        </p:txBody>
      </p:sp>
      <p:sp>
        <p:nvSpPr>
          <p:cNvPr id="47107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EBB6C39-CF35-40D7-98F8-11DE2DAED462}" type="slidenum">
              <a:rPr lang="en-US" smtClean="0">
                <a:latin typeface="Arial" pitchFamily="34" charset="0"/>
              </a:rPr>
              <a:pPr/>
              <a:t>40</a:t>
            </a:fld>
            <a:endParaRPr lang="en-US">
              <a:latin typeface="Arial" pitchFamily="34" charset="0"/>
            </a:endParaRPr>
          </a:p>
        </p:txBody>
      </p:sp>
      <p:sp>
        <p:nvSpPr>
          <p:cNvPr id="6" name="2 İçerik Yer Tutucusu"/>
          <p:cNvSpPr>
            <a:spLocks noGrp="1"/>
          </p:cNvSpPr>
          <p:nvPr>
            <p:ph sz="quarter" idx="1"/>
          </p:nvPr>
        </p:nvSpPr>
        <p:spPr>
          <a:xfrm>
            <a:off x="214282" y="1285860"/>
            <a:ext cx="8822214" cy="141019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tr-TR" b="1" dirty="0">
                <a:solidFill>
                  <a:srgbClr val="FF0000"/>
                </a:solidFill>
                <a:latin typeface="Calibri" pitchFamily="34" charset="0"/>
              </a:rPr>
              <a:t>Çift </a:t>
            </a:r>
            <a:r>
              <a:rPr lang="tr-TR" b="1" dirty="0" err="1">
                <a:solidFill>
                  <a:srgbClr val="FF0000"/>
                </a:solidFill>
                <a:latin typeface="Calibri" pitchFamily="34" charset="0"/>
              </a:rPr>
              <a:t>Anadal</a:t>
            </a:r>
            <a:r>
              <a:rPr lang="tr-TR" b="1" dirty="0">
                <a:solidFill>
                  <a:srgbClr val="FF0000"/>
                </a:solidFill>
                <a:latin typeface="Calibri" pitchFamily="34" charset="0"/>
              </a:rPr>
              <a:t> Programı;</a:t>
            </a:r>
          </a:p>
          <a:p>
            <a:pPr>
              <a:buFont typeface="Wingdings" pitchFamily="2" charset="2"/>
              <a:buNone/>
              <a:defRPr/>
            </a:pPr>
            <a:r>
              <a:rPr lang="tr-TR" dirty="0">
                <a:latin typeface="Calibri" pitchFamily="34" charset="0"/>
              </a:rPr>
              <a:t>               Mühendislik Fakültesinin diğer tüm bölümlerinden aynı anda diploma alma şansı. </a:t>
            </a:r>
          </a:p>
          <a:p>
            <a:pPr>
              <a:buFont typeface="Wingdings" pitchFamily="2" charset="2"/>
              <a:buNone/>
              <a:defRPr/>
            </a:pPr>
            <a:endParaRPr lang="tr-TR" b="1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tr-TR" b="1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tr-TR" sz="2600" b="1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tr-TR" sz="3100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tr-TR" sz="3100" dirty="0">
              <a:latin typeface="Calibri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tr-TR" sz="3100" dirty="0">
              <a:latin typeface="Calibri" pitchFamily="34" charset="0"/>
            </a:endParaRP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>
          <a:xfrm>
            <a:off x="214282" y="5000636"/>
            <a:ext cx="8750206" cy="13666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r>
              <a:rPr lang="tr-TR" sz="2800" b="1" dirty="0" err="1">
                <a:solidFill>
                  <a:srgbClr val="FF0000"/>
                </a:solidFill>
                <a:latin typeface="Calibri" pitchFamily="34" charset="0"/>
              </a:rPr>
              <a:t>Yandal</a:t>
            </a:r>
            <a:r>
              <a:rPr lang="tr-TR" sz="2800" b="1" dirty="0">
                <a:solidFill>
                  <a:srgbClr val="FF0000"/>
                </a:solidFill>
                <a:latin typeface="Calibri" pitchFamily="34" charset="0"/>
              </a:rPr>
              <a:t> Programı;</a:t>
            </a:r>
          </a:p>
          <a:p>
            <a:pPr>
              <a:buFont typeface="Wingdings" pitchFamily="2" charset="2"/>
              <a:buNone/>
              <a:defRPr/>
            </a:pPr>
            <a:r>
              <a:rPr lang="tr-TR" sz="2800" dirty="0">
                <a:latin typeface="Calibri" pitchFamily="34" charset="0"/>
              </a:rPr>
              <a:t>Mühendislik Fakültesinin diğer tüm bölümleriyle </a:t>
            </a:r>
            <a:r>
              <a:rPr lang="tr-TR" sz="2800" dirty="0" err="1">
                <a:latin typeface="Calibri" pitchFamily="34" charset="0"/>
              </a:rPr>
              <a:t>yandal</a:t>
            </a:r>
            <a:r>
              <a:rPr lang="tr-TR" sz="2800" dirty="0">
                <a:latin typeface="Calibri" pitchFamily="34" charset="0"/>
              </a:rPr>
              <a:t> yapma şansı.  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endParaRPr lang="tr-TR" sz="2800" b="1" dirty="0">
              <a:solidFill>
                <a:srgbClr val="FF0000"/>
              </a:solidFill>
              <a:latin typeface="Calibri" pitchFamily="34" charset="0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endParaRPr lang="tr-TR" sz="2800" b="1" dirty="0">
              <a:solidFill>
                <a:srgbClr val="FF0000"/>
              </a:solidFill>
              <a:latin typeface="Calibri" pitchFamily="34" charset="0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endParaRPr lang="tr-TR" sz="2800" b="1" dirty="0">
              <a:solidFill>
                <a:srgbClr val="FF0000"/>
              </a:solidFill>
              <a:latin typeface="Calibri" pitchFamily="34" charset="0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endParaRPr lang="tr-TR" sz="2800" dirty="0">
              <a:solidFill>
                <a:srgbClr val="FF0000"/>
              </a:solidFill>
              <a:latin typeface="Calibri" pitchFamily="34" charset="0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endParaRPr lang="tr-TR" sz="2800" dirty="0">
              <a:latin typeface="Calibri" pitchFamily="34" charset="0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endParaRPr lang="tr-TR" sz="2800" dirty="0">
              <a:latin typeface="Calibri" pitchFamily="34" charset="0"/>
            </a:endParaRPr>
          </a:p>
        </p:txBody>
      </p:sp>
      <p:pic>
        <p:nvPicPr>
          <p:cNvPr id="47114" name="Picture 2" descr="Textile Engineer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2786063"/>
            <a:ext cx="490696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NEDEN GAÜN TEKSTİL MÜHENDİSLİĞİ?</a:t>
            </a:r>
          </a:p>
        </p:txBody>
      </p:sp>
      <p:sp>
        <p:nvSpPr>
          <p:cNvPr id="48131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C9A9FCE-6766-4330-9519-9FF8E066D26D}" type="slidenum">
              <a:rPr lang="en-US" smtClean="0">
                <a:latin typeface="Arial" pitchFamily="34" charset="0"/>
              </a:rPr>
              <a:pPr/>
              <a:t>41</a:t>
            </a:fld>
            <a:endParaRPr lang="en-US">
              <a:latin typeface="Arial" pitchFamily="34" charset="0"/>
            </a:endParaRPr>
          </a:p>
        </p:txBody>
      </p:sp>
      <p:sp>
        <p:nvSpPr>
          <p:cNvPr id="6" name="2 İçerik Yer Tutucusu"/>
          <p:cNvSpPr>
            <a:spLocks noGrp="1"/>
          </p:cNvSpPr>
          <p:nvPr>
            <p:ph sz="quarter" idx="1"/>
          </p:nvPr>
        </p:nvSpPr>
        <p:spPr>
          <a:xfrm>
            <a:off x="214282" y="1500174"/>
            <a:ext cx="2857520" cy="1643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tr-TR" b="1" dirty="0" err="1">
                <a:solidFill>
                  <a:srgbClr val="FF0000"/>
                </a:solidFill>
                <a:latin typeface="Calibri" pitchFamily="34" charset="0"/>
              </a:rPr>
              <a:t>Erasmus</a:t>
            </a:r>
            <a:r>
              <a:rPr lang="tr-TR" b="1" dirty="0">
                <a:solidFill>
                  <a:srgbClr val="FF0000"/>
                </a:solidFill>
                <a:latin typeface="Calibri" pitchFamily="34" charset="0"/>
              </a:rPr>
              <a:t> Programı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tr-TR" b="1" dirty="0">
                <a:solidFill>
                  <a:schemeClr val="tx1"/>
                </a:solidFill>
                <a:latin typeface="Calibri" pitchFamily="34" charset="0"/>
              </a:rPr>
              <a:t>Almanya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tr-TR" b="1" dirty="0">
                <a:solidFill>
                  <a:schemeClr val="tx1"/>
                </a:solidFill>
                <a:latin typeface="Calibri" pitchFamily="34" charset="0"/>
              </a:rPr>
              <a:t>Romanya</a:t>
            </a:r>
          </a:p>
          <a:p>
            <a:pPr>
              <a:buFont typeface="Wingdings" pitchFamily="2" charset="2"/>
              <a:buNone/>
              <a:defRPr/>
            </a:pPr>
            <a:endParaRPr lang="tr-TR" dirty="0">
              <a:latin typeface="Calibri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tr-TR" b="1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tr-TR" b="1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tr-TR" b="1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tr-TR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tr-TR" dirty="0">
              <a:latin typeface="Calibri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tr-TR" dirty="0">
              <a:latin typeface="Calibri" pitchFamily="34" charset="0"/>
            </a:endParaRPr>
          </a:p>
        </p:txBody>
      </p:sp>
      <p:pic>
        <p:nvPicPr>
          <p:cNvPr id="48135" name="Picture 2" descr="http://upload.wikimedia.org/wikipedia/commons/0/0e/Europe_countries_map_en_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5" t="21594" r="27370" b="5228"/>
          <a:stretch>
            <a:fillRect/>
          </a:stretch>
        </p:blipFill>
        <p:spPr bwMode="auto">
          <a:xfrm>
            <a:off x="3214688" y="1357313"/>
            <a:ext cx="5668962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2 İçerik Yer Tutucusu"/>
          <p:cNvSpPr>
            <a:spLocks noGrp="1"/>
          </p:cNvSpPr>
          <p:nvPr>
            <p:ph idx="1"/>
          </p:nvPr>
        </p:nvSpPr>
        <p:spPr>
          <a:xfrm>
            <a:off x="214313" y="1228725"/>
            <a:ext cx="8715375" cy="5248275"/>
          </a:xfrm>
          <a:gradFill rotWithShape="1">
            <a:gsLst>
              <a:gs pos="0">
                <a:srgbClr val="B196D2"/>
              </a:gs>
              <a:gs pos="50000">
                <a:srgbClr val="CFC0E2"/>
              </a:gs>
              <a:gs pos="100000">
                <a:srgbClr val="E7E1F0"/>
              </a:gs>
            </a:gsLst>
            <a:lin ang="16200000" scaled="1"/>
          </a:gradFill>
        </p:spPr>
        <p:txBody>
          <a:bodyPr/>
          <a:lstStyle/>
          <a:p>
            <a:pPr algn="just"/>
            <a:r>
              <a:rPr lang="tr-TR" sz="3200" dirty="0"/>
              <a:t>Gaziantep önemli bir sanayi şehir olup Türkiye’de en fazla ihracat yapan ilk 10 şehir arasında 6. sıradadır.</a:t>
            </a:r>
          </a:p>
          <a:p>
            <a:pPr algn="just"/>
            <a:r>
              <a:rPr lang="tr-TR" sz="3200" dirty="0"/>
              <a:t>Dünyada üretilen </a:t>
            </a:r>
            <a:r>
              <a:rPr lang="tr-TR" sz="3200" dirty="0" err="1"/>
              <a:t>makina</a:t>
            </a:r>
            <a:r>
              <a:rPr lang="tr-TR" sz="3200" dirty="0"/>
              <a:t> halısının %57’si, </a:t>
            </a:r>
            <a:r>
              <a:rPr lang="tr-TR" sz="3200" dirty="0" err="1"/>
              <a:t>Nonwoven</a:t>
            </a:r>
            <a:r>
              <a:rPr lang="tr-TR" sz="3200" dirty="0"/>
              <a:t> üretiminin % 59’u Gaziantep’ten karşılanmaktadır.  Öğrencilerini sadece kendi içerisinde bile istihdam edebilecek potansiyele sahiptir.</a:t>
            </a:r>
          </a:p>
          <a:p>
            <a:pPr algn="just"/>
            <a:r>
              <a:rPr lang="tr-TR" sz="3200" b="1" dirty="0">
                <a:solidFill>
                  <a:srgbClr val="FF0000"/>
                </a:solidFill>
                <a:latin typeface="Calibri" pitchFamily="34" charset="0"/>
              </a:rPr>
              <a:t>Bu sektörde tekstil mühendislerine her zaman ihtiyaç olacaktır. </a:t>
            </a:r>
          </a:p>
          <a:p>
            <a:pPr algn="just"/>
            <a:endParaRPr lang="tr-TR" sz="3200" dirty="0"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endParaRPr lang="tr-TR" sz="3200" dirty="0"/>
          </a:p>
        </p:txBody>
      </p:sp>
      <p:sp>
        <p:nvSpPr>
          <p:cNvPr id="10244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65D37ED-17FD-474F-BDFE-E6E1EA5D7019}" type="slidenum">
              <a:rPr lang="en-US" smtClean="0">
                <a:latin typeface="Arial" pitchFamily="34" charset="0"/>
              </a:rPr>
              <a:pPr/>
              <a:t>42</a:t>
            </a:fld>
            <a:endParaRPr lang="en-US">
              <a:latin typeface="Arial" pitchFamily="34" charset="0"/>
            </a:endParaRPr>
          </a:p>
        </p:txBody>
      </p:sp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391400" cy="487363"/>
          </a:xfrm>
        </p:spPr>
        <p:txBody>
          <a:bodyPr/>
          <a:lstStyle/>
          <a:p>
            <a:r>
              <a:rPr lang="tr-TR" dirty="0"/>
              <a:t>NEDEN GAÜN TEKSTİL MÜHENDİSLİĞİ?</a:t>
            </a:r>
          </a:p>
        </p:txBody>
      </p:sp>
    </p:spTree>
  </p:cSld>
  <p:clrMapOvr>
    <a:masterClrMapping/>
  </p:clrMapOvr>
  <p:transition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NEDEN GAÜN TEKSTİL MÜHENDİSLİĞİ?</a:t>
            </a:r>
          </a:p>
        </p:txBody>
      </p:sp>
      <p:sp>
        <p:nvSpPr>
          <p:cNvPr id="49155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49ECC39-5B24-48A3-AB1C-D10687F650A6}" type="slidenum">
              <a:rPr lang="en-US" smtClean="0">
                <a:latin typeface="Arial" pitchFamily="34" charset="0"/>
              </a:rPr>
              <a:pPr/>
              <a:t>43</a:t>
            </a:fld>
            <a:endParaRPr lang="en-US">
              <a:latin typeface="Arial" pitchFamily="34" charset="0"/>
            </a:endParaRPr>
          </a:p>
        </p:txBody>
      </p:sp>
      <p:sp>
        <p:nvSpPr>
          <p:cNvPr id="6" name="2 İçerik Yer Tutucusu"/>
          <p:cNvSpPr>
            <a:spLocks noGrp="1"/>
          </p:cNvSpPr>
          <p:nvPr>
            <p:ph sz="quarter" idx="1"/>
          </p:nvPr>
        </p:nvSpPr>
        <p:spPr>
          <a:xfrm>
            <a:off x="0" y="1142984"/>
            <a:ext cx="4572032" cy="5572164"/>
          </a:xfrm>
          <a:gradFill flip="none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tr-TR" sz="2000" dirty="0">
                <a:latin typeface="Calibri" pitchFamily="34" charset="0"/>
              </a:rPr>
              <a:t>Öğrenciler eğitimlerini teorik olarak 7 dönemde bitirmekte ve son dönemlerine ticari bir tekstil işletmesinde “</a:t>
            </a:r>
            <a:r>
              <a:rPr lang="tr-TR" sz="2000" b="1" dirty="0" err="1">
                <a:solidFill>
                  <a:srgbClr val="FF0000"/>
                </a:solidFill>
                <a:latin typeface="Calibri" pitchFamily="34" charset="0"/>
              </a:rPr>
              <a:t>İntörn</a:t>
            </a:r>
            <a:r>
              <a:rPr lang="tr-TR" sz="2000" b="1" dirty="0">
                <a:solidFill>
                  <a:srgbClr val="FF0000"/>
                </a:solidFill>
                <a:latin typeface="Calibri" pitchFamily="34" charset="0"/>
              </a:rPr>
              <a:t> Mühendis</a:t>
            </a:r>
            <a:r>
              <a:rPr lang="tr-TR" sz="2000" dirty="0">
                <a:latin typeface="Calibri" pitchFamily="34" charset="0"/>
              </a:rPr>
              <a:t>” olarak devam etmektedirler. </a:t>
            </a:r>
          </a:p>
          <a:p>
            <a:pPr algn="just">
              <a:lnSpc>
                <a:spcPct val="150000"/>
              </a:lnSpc>
              <a:defRPr/>
            </a:pPr>
            <a:r>
              <a:rPr lang="tr-TR" sz="2000" dirty="0">
                <a:latin typeface="Calibri" pitchFamily="34" charset="0"/>
              </a:rPr>
              <a:t>2012-2013 döneminde üniversite çapında </a:t>
            </a:r>
            <a:r>
              <a:rPr lang="tr-TR" sz="2000" dirty="0" err="1">
                <a:latin typeface="Calibri" pitchFamily="34" charset="0"/>
              </a:rPr>
              <a:t>intörn</a:t>
            </a:r>
            <a:r>
              <a:rPr lang="tr-TR" sz="2000" dirty="0">
                <a:latin typeface="Calibri" pitchFamily="34" charset="0"/>
              </a:rPr>
              <a:t> mühendislerden </a:t>
            </a:r>
            <a:r>
              <a:rPr lang="tr-TR" sz="2000" b="1" dirty="0">
                <a:solidFill>
                  <a:srgbClr val="FF0000"/>
                </a:solidFill>
                <a:latin typeface="Calibri" pitchFamily="34" charset="0"/>
              </a:rPr>
              <a:t>3/4’ü, </a:t>
            </a:r>
            <a:r>
              <a:rPr lang="tr-TR" sz="2000" dirty="0">
                <a:latin typeface="Calibri" pitchFamily="34" charset="0"/>
              </a:rPr>
              <a:t>bölümümüzde ise </a:t>
            </a:r>
            <a:r>
              <a:rPr lang="tr-TR" sz="2000" b="1" dirty="0">
                <a:solidFill>
                  <a:srgbClr val="FF0000"/>
                </a:solidFill>
                <a:latin typeface="Calibri" pitchFamily="34" charset="0"/>
              </a:rPr>
              <a:t>1/3</a:t>
            </a:r>
            <a:r>
              <a:rPr lang="tr-TR" sz="2000" dirty="0">
                <a:latin typeface="Calibri" pitchFamily="34" charset="0"/>
              </a:rPr>
              <a:t>’ü </a:t>
            </a:r>
            <a:r>
              <a:rPr lang="tr-TR" sz="2000" dirty="0" err="1">
                <a:latin typeface="Calibri" pitchFamily="34" charset="0"/>
              </a:rPr>
              <a:t>intörn</a:t>
            </a:r>
            <a:r>
              <a:rPr lang="tr-TR" sz="2000" dirty="0">
                <a:latin typeface="Calibri" pitchFamily="34" charset="0"/>
              </a:rPr>
              <a:t> yaptıkları firmalarda iş başı yapmıştır. Öğrencilerimiz iş bulma konusunda zorluk çekmemektedir.</a:t>
            </a:r>
          </a:p>
          <a:p>
            <a:pPr>
              <a:buFont typeface="Wingdings" pitchFamily="2" charset="2"/>
              <a:buNone/>
              <a:defRPr/>
            </a:pPr>
            <a:endParaRPr lang="tr-TR" sz="2000" dirty="0">
              <a:latin typeface="Calibri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tr-TR" sz="2000" b="1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tr-TR" sz="2000" b="1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tr-TR" sz="2000" b="1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tr-TR" sz="2000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tr-TR" sz="2000" dirty="0">
              <a:latin typeface="Calibri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tr-TR" sz="2000" dirty="0">
              <a:latin typeface="Calibri" pitchFamily="34" charset="0"/>
            </a:endParaRPr>
          </a:p>
        </p:txBody>
      </p:sp>
      <p:pic>
        <p:nvPicPr>
          <p:cNvPr id="49159" name="Picture 2" descr="http://media.treehugger.com/assets/images/2011/10/nrdc-fabric-dyeing-printing-mi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643063"/>
            <a:ext cx="4143375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SONSÖZ</a:t>
            </a:r>
          </a:p>
        </p:txBody>
      </p:sp>
      <p:sp>
        <p:nvSpPr>
          <p:cNvPr id="50179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16459D5-8A36-40B8-BB9D-7A1D56453A43}" type="slidenum">
              <a:rPr lang="en-US" smtClean="0">
                <a:latin typeface="Arial" pitchFamily="34" charset="0"/>
              </a:rPr>
              <a:pPr/>
              <a:t>44</a:t>
            </a:fld>
            <a:endParaRPr lang="en-US">
              <a:latin typeface="Arial" pitchFamily="34" charset="0"/>
            </a:endParaRPr>
          </a:p>
        </p:txBody>
      </p:sp>
      <p:grpSp>
        <p:nvGrpSpPr>
          <p:cNvPr id="3" name="5 Grup"/>
          <p:cNvGrpSpPr/>
          <p:nvPr/>
        </p:nvGrpSpPr>
        <p:grpSpPr>
          <a:xfrm>
            <a:off x="500034" y="1428736"/>
            <a:ext cx="8143900" cy="4357718"/>
            <a:chOff x="0" y="859970"/>
            <a:chExt cx="10799765" cy="2152900"/>
          </a:xfrm>
          <a:scene3d>
            <a:camera prst="orthographicFront"/>
            <a:lightRig rig="flat" dir="t"/>
          </a:scene3d>
        </p:grpSpPr>
        <p:sp>
          <p:nvSpPr>
            <p:cNvPr id="7" name="6 Yuvarlatılmış Dikdörtgen"/>
            <p:cNvSpPr/>
            <p:nvPr/>
          </p:nvSpPr>
          <p:spPr>
            <a:xfrm>
              <a:off x="0" y="859970"/>
              <a:ext cx="10799765" cy="2152900"/>
            </a:xfrm>
            <a:prstGeom prst="round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Yuvarlatılmış Dikdörtgen 4"/>
            <p:cNvSpPr/>
            <p:nvPr/>
          </p:nvSpPr>
          <p:spPr>
            <a:xfrm>
              <a:off x="105096" y="965066"/>
              <a:ext cx="10589573" cy="19427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2800" b="1" dirty="0">
                  <a:solidFill>
                    <a:srgbClr val="7030A0"/>
                  </a:solidFill>
                  <a:latin typeface="Calibri" pitchFamily="34" charset="0"/>
                </a:rPr>
                <a:t>Gaziantep Üniversitesi Tekstil Mühendisliği bölümü mezunlarının biraz önce bahsedilen avantajlı özelliklerden dolayı iş bulma garantisi çok yüksektir. </a:t>
              </a: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r-TR" sz="2800" b="1" dirty="0">
                <a:solidFill>
                  <a:srgbClr val="7030A0"/>
                </a:solidFill>
                <a:latin typeface="Calibri" pitchFamily="34" charset="0"/>
              </a:endParaRP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2800" b="1" dirty="0">
                  <a:solidFill>
                    <a:srgbClr val="7030A0"/>
                  </a:solidFill>
                  <a:latin typeface="Calibri" pitchFamily="34" charset="0"/>
                </a:rPr>
                <a:t>Mezunlarımızın çalıştığı firmaları göz önüne alırsak, yeni öğrencilerimizin mezun olduklarında iş bulma sıkıntısı çekmeyecekleri kanaatindeyiz. </a:t>
              </a:r>
            </a:p>
          </p:txBody>
        </p:sp>
      </p:grpSp>
    </p:spTree>
  </p:cSld>
  <p:clrMapOvr>
    <a:masterClrMapping/>
  </p:clrMapOvr>
  <p:transition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4"/>
          <p:cNvSpPr txBox="1">
            <a:spLocks noChangeArrowheads="1"/>
          </p:cNvSpPr>
          <p:nvPr/>
        </p:nvSpPr>
        <p:spPr bwMode="auto">
          <a:xfrm>
            <a:off x="2713038" y="5927725"/>
            <a:ext cx="30019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chemeClr val="bg1"/>
                </a:solidFill>
              </a:rPr>
              <a:t>www.themegallery.com</a:t>
            </a:r>
          </a:p>
        </p:txBody>
      </p:sp>
      <p:sp>
        <p:nvSpPr>
          <p:cNvPr id="104453" name="WordArt 5"/>
          <p:cNvSpPr>
            <a:spLocks noChangeArrowheads="1" noChangeShapeType="1" noTextEdit="1"/>
          </p:cNvSpPr>
          <p:nvPr/>
        </p:nvSpPr>
        <p:spPr bwMode="gray">
          <a:xfrm>
            <a:off x="2195513" y="2132013"/>
            <a:ext cx="5689600" cy="7921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tr-TR" sz="36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2">
                      <a:alpha val="50000"/>
                    </a:schemeClr>
                  </a:outerShdw>
                </a:effectLst>
                <a:latin typeface="Arial"/>
                <a:cs typeface="Arial"/>
              </a:rPr>
              <a:t>TEŞEKKÜRLER!</a:t>
            </a:r>
          </a:p>
        </p:txBody>
      </p:sp>
      <p:sp>
        <p:nvSpPr>
          <p:cNvPr id="51204" name="5 Dikdörtgen"/>
          <p:cNvSpPr>
            <a:spLocks noChangeArrowheads="1"/>
          </p:cNvSpPr>
          <p:nvPr/>
        </p:nvSpPr>
        <p:spPr bwMode="auto">
          <a:xfrm>
            <a:off x="0" y="4786313"/>
            <a:ext cx="9144000" cy="2071687"/>
          </a:xfrm>
          <a:prstGeom prst="rect">
            <a:avLst/>
          </a:prstGeom>
          <a:gradFill rotWithShape="1">
            <a:gsLst>
              <a:gs pos="0">
                <a:srgbClr val="493F5F"/>
              </a:gs>
              <a:gs pos="50000">
                <a:srgbClr val="6C5D8A"/>
              </a:gs>
              <a:gs pos="100000">
                <a:srgbClr val="8271A5"/>
              </a:gs>
            </a:gsLst>
            <a:lin ang="108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tr-TR"/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 bwMode="gray">
          <a:xfrm>
            <a:off x="571500" y="4572000"/>
            <a:ext cx="77866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tr-TR" sz="2400" b="1" kern="0" dirty="0">
              <a:solidFill>
                <a:schemeClr val="bg1"/>
              </a:solidFill>
              <a:latin typeface="Calibri" pitchFamily="34" charset="0"/>
              <a:cs typeface="+mn-cs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tr-TR" sz="2400" b="1" kern="0" dirty="0">
                <a:solidFill>
                  <a:schemeClr val="bg1"/>
                </a:solidFill>
                <a:latin typeface="Calibri" pitchFamily="34" charset="0"/>
                <a:cs typeface="+mn-cs"/>
              </a:rPr>
              <a:t>Gaziantep Üniversitesi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tr-TR" sz="2400" b="1" kern="0" dirty="0">
                <a:solidFill>
                  <a:schemeClr val="bg1"/>
                </a:solidFill>
                <a:latin typeface="Calibri" pitchFamily="34" charset="0"/>
                <a:cs typeface="+mn-cs"/>
              </a:rPr>
              <a:t>Tekstil Mühendisliği Bölümü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tr-TR" sz="2400" b="1" kern="0" dirty="0">
                <a:solidFill>
                  <a:schemeClr val="bg1"/>
                </a:solidFill>
                <a:latin typeface="Calibri" pitchFamily="34" charset="0"/>
                <a:cs typeface="+mn-cs"/>
              </a:rPr>
              <a:t>27310 Şehitkamil/Gaziantep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tr-TR" sz="2400" b="1" kern="0" dirty="0">
                <a:solidFill>
                  <a:schemeClr val="bg1"/>
                </a:solidFill>
                <a:latin typeface="Calibri" pitchFamily="34" charset="0"/>
                <a:cs typeface="+mn-cs"/>
              </a:rPr>
              <a:t>Tel : 0342 317 27 00</a:t>
            </a:r>
          </a:p>
          <a:p>
            <a:pPr marL="514350" indent="-51435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tr-TR" sz="2400" b="1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D62CD8-7F74-4537-86B3-8F26629D2FEC}" type="slidenum">
              <a:rPr lang="en-US" smtClean="0">
                <a:latin typeface="Arial" pitchFamily="34" charset="0"/>
              </a:rPr>
              <a:pPr/>
              <a:t>5</a:t>
            </a:fld>
            <a:endParaRPr lang="en-US">
              <a:latin typeface="Arial" pitchFamily="34" charset="0"/>
            </a:endParaRPr>
          </a:p>
        </p:txBody>
      </p:sp>
      <p:sp>
        <p:nvSpPr>
          <p:cNvPr id="11" name="1 Başlık"/>
          <p:cNvSpPr txBox="1">
            <a:spLocks/>
          </p:cNvSpPr>
          <p:nvPr/>
        </p:nvSpPr>
        <p:spPr>
          <a:xfrm>
            <a:off x="1143000" y="500063"/>
            <a:ext cx="5929313" cy="57467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3000" b="1" cap="small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TEKSTİL MÜHENDİSİ KİMDİR?</a:t>
            </a:r>
            <a:endParaRPr lang="en-US" sz="3000" b="1" cap="small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6" y="1362654"/>
            <a:ext cx="185737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3363" y="1225643"/>
            <a:ext cx="15621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https://encrypted-tbn0.gstatic.com/images?q=tbn:ANd9GcSSGVShGbGG9H22KxN6Z5u2JJhHALN0tIMQVwIpkK-8nd_jleA49Q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45268" y="2197193"/>
            <a:ext cx="3410858" cy="246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0013" y="3717032"/>
            <a:ext cx="4437843" cy="281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türk askeri soğuk iklim kıyafeti ile ilgili görsel sonucu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712" y="1270620"/>
            <a:ext cx="3217529" cy="224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1864" y="4781768"/>
            <a:ext cx="2568235" cy="196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835107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AutoShape 3"/>
          <p:cNvSpPr>
            <a:spLocks noChangeArrowheads="1"/>
          </p:cNvSpPr>
          <p:nvPr/>
        </p:nvSpPr>
        <p:spPr bwMode="gray">
          <a:xfrm>
            <a:off x="1905000" y="2357438"/>
            <a:ext cx="5530850" cy="2286000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tr-TR">
              <a:latin typeface="Arial" charset="0"/>
              <a:cs typeface="+mn-cs"/>
            </a:endParaRPr>
          </a:p>
        </p:txBody>
      </p:sp>
      <p:sp>
        <p:nvSpPr>
          <p:cNvPr id="115716" name="AutoShape 4"/>
          <p:cNvSpPr>
            <a:spLocks noChangeArrowheads="1"/>
          </p:cNvSpPr>
          <p:nvPr/>
        </p:nvSpPr>
        <p:spPr bwMode="gray">
          <a:xfrm>
            <a:off x="1676400" y="1676400"/>
            <a:ext cx="57912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6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tr-TR" sz="2000" b="1" dirty="0">
                <a:solidFill>
                  <a:schemeClr val="tx2"/>
                </a:solidFill>
                <a:latin typeface="Verdana" pitchFamily="34" charset="0"/>
                <a:cs typeface="+mn-cs"/>
              </a:rPr>
              <a:t>Tekstil Mühendisleri</a:t>
            </a:r>
            <a:endParaRPr lang="en-US" sz="2000" b="1" dirty="0">
              <a:solidFill>
                <a:schemeClr val="tx2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gray">
          <a:xfrm>
            <a:off x="3429000" y="2714625"/>
            <a:ext cx="2335213" cy="1323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sv-S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Fabrikalarda</a:t>
            </a:r>
            <a:r>
              <a:rPr lang="tr-T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,</a:t>
            </a:r>
            <a:r>
              <a:rPr lang="sv-S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  </a:t>
            </a:r>
          </a:p>
          <a:p>
            <a:pPr algn="ctr" eaLnBrk="0" hangingPunct="0">
              <a:defRPr/>
            </a:pPr>
            <a:r>
              <a:rPr lang="tr-T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Kamu ve</a:t>
            </a:r>
          </a:p>
          <a:p>
            <a:pPr algn="ctr" eaLnBrk="0" hangingPunct="0">
              <a:defRPr/>
            </a:pPr>
            <a:r>
              <a:rPr lang="sv-S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Ticari hizmet </a:t>
            </a:r>
            <a:endParaRPr lang="tr-TR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+mn-cs"/>
            </a:endParaRPr>
          </a:p>
          <a:p>
            <a:pPr algn="ctr" eaLnBrk="0" hangingPunct="0">
              <a:defRPr/>
            </a:pPr>
            <a:r>
              <a:rPr lang="sv-S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rPr>
              <a:t>veren kurumlarda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+mn-cs"/>
            </a:endParaRPr>
          </a:p>
        </p:txBody>
      </p:sp>
      <p:grpSp>
        <p:nvGrpSpPr>
          <p:cNvPr id="11269" name="Group 6"/>
          <p:cNvGrpSpPr>
            <a:grpSpLocks/>
          </p:cNvGrpSpPr>
          <p:nvPr/>
        </p:nvGrpSpPr>
        <p:grpSpPr bwMode="auto">
          <a:xfrm>
            <a:off x="642938" y="3500438"/>
            <a:ext cx="1300162" cy="1617662"/>
            <a:chOff x="576" y="2476"/>
            <a:chExt cx="995" cy="1304"/>
          </a:xfrm>
        </p:grpSpPr>
        <p:grpSp>
          <p:nvGrpSpPr>
            <p:cNvPr id="11305" name="Group 7"/>
            <p:cNvGrpSpPr>
              <a:grpSpLocks/>
            </p:cNvGrpSpPr>
            <p:nvPr/>
          </p:nvGrpSpPr>
          <p:grpSpPr bwMode="auto">
            <a:xfrm>
              <a:off x="576" y="2476"/>
              <a:ext cx="936" cy="954"/>
              <a:chOff x="624" y="1584"/>
              <a:chExt cx="1248" cy="1296"/>
            </a:xfrm>
          </p:grpSpPr>
          <p:grpSp>
            <p:nvGrpSpPr>
              <p:cNvPr id="11307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115721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79" cy="167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tr-TR" sz="1600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11310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11308" name="Text Box 11"/>
              <p:cNvSpPr txBox="1">
                <a:spLocks noChangeArrowheads="1"/>
              </p:cNvSpPr>
              <p:nvPr/>
            </p:nvSpPr>
            <p:spPr bwMode="gray">
              <a:xfrm>
                <a:off x="696" y="2051"/>
                <a:ext cx="992" cy="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tr-TR" sz="1400" b="1">
                    <a:solidFill>
                      <a:srgbClr val="FFFFFF"/>
                    </a:solidFill>
                  </a:rPr>
                  <a:t>Planlama</a:t>
                </a:r>
                <a:endParaRPr lang="en-US" sz="1400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306" name="Oval 12"/>
            <p:cNvSpPr>
              <a:spLocks noChangeArrowheads="1"/>
            </p:cNvSpPr>
            <p:nvPr/>
          </p:nvSpPr>
          <p:spPr bwMode="auto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1600"/>
            </a:p>
          </p:txBody>
        </p:sp>
      </p:grpSp>
      <p:grpSp>
        <p:nvGrpSpPr>
          <p:cNvPr id="11270" name="Group 13"/>
          <p:cNvGrpSpPr>
            <a:grpSpLocks/>
          </p:cNvGrpSpPr>
          <p:nvPr/>
        </p:nvGrpSpPr>
        <p:grpSpPr bwMode="auto">
          <a:xfrm>
            <a:off x="1785938" y="4527550"/>
            <a:ext cx="1300162" cy="1616075"/>
            <a:chOff x="1776" y="2476"/>
            <a:chExt cx="1019" cy="1304"/>
          </a:xfrm>
        </p:grpSpPr>
        <p:grpSp>
          <p:nvGrpSpPr>
            <p:cNvPr id="11300" name="Group 14"/>
            <p:cNvGrpSpPr>
              <a:grpSpLocks/>
            </p:cNvGrpSpPr>
            <p:nvPr/>
          </p:nvGrpSpPr>
          <p:grpSpPr bwMode="auto">
            <a:xfrm>
              <a:off x="1776" y="2476"/>
              <a:ext cx="960" cy="958"/>
              <a:chOff x="2016" y="1920"/>
              <a:chExt cx="1680" cy="1680"/>
            </a:xfrm>
          </p:grpSpPr>
          <p:sp>
            <p:nvSpPr>
              <p:cNvPr id="115727" name="Oval 15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1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tr-TR">
                  <a:latin typeface="Arial" charset="0"/>
                  <a:cs typeface="+mn-cs"/>
                </a:endParaRPr>
              </a:p>
            </p:txBody>
          </p:sp>
          <p:sp>
            <p:nvSpPr>
              <p:cNvPr id="115728" name="Freeform 16"/>
              <p:cNvSpPr>
                <a:spLocks/>
              </p:cNvSpPr>
              <p:nvPr/>
            </p:nvSpPr>
            <p:spPr bwMode="gray">
              <a:xfrm>
                <a:off x="2208" y="1947"/>
                <a:ext cx="1298" cy="636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tr-TR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11301" name="Text Box 17"/>
            <p:cNvSpPr txBox="1">
              <a:spLocks noChangeArrowheads="1"/>
            </p:cNvSpPr>
            <p:nvPr/>
          </p:nvSpPr>
          <p:spPr bwMode="gray">
            <a:xfrm>
              <a:off x="1776" y="2743"/>
              <a:ext cx="939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tr-TR" b="1">
                  <a:solidFill>
                    <a:srgbClr val="FFFFFF"/>
                  </a:solidFill>
                </a:rPr>
                <a:t>Üretim</a:t>
              </a:r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11302" name="Oval 18"/>
            <p:cNvSpPr>
              <a:spLocks noChangeArrowheads="1"/>
            </p:cNvSpPr>
            <p:nvPr/>
          </p:nvSpPr>
          <p:spPr bwMode="auto">
            <a:xfrm>
              <a:off x="1800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/>
            </a:p>
          </p:txBody>
        </p:sp>
      </p:grpSp>
      <p:grpSp>
        <p:nvGrpSpPr>
          <p:cNvPr id="11271" name="Group 19"/>
          <p:cNvGrpSpPr>
            <a:grpSpLocks/>
          </p:cNvGrpSpPr>
          <p:nvPr/>
        </p:nvGrpSpPr>
        <p:grpSpPr bwMode="auto">
          <a:xfrm>
            <a:off x="3286125" y="4956175"/>
            <a:ext cx="1371600" cy="1616075"/>
            <a:chOff x="3015" y="2448"/>
            <a:chExt cx="1085" cy="1332"/>
          </a:xfrm>
        </p:grpSpPr>
        <p:grpSp>
          <p:nvGrpSpPr>
            <p:cNvPr id="11295" name="Group 20"/>
            <p:cNvGrpSpPr>
              <a:grpSpLocks/>
            </p:cNvGrpSpPr>
            <p:nvPr/>
          </p:nvGrpSpPr>
          <p:grpSpPr bwMode="auto">
            <a:xfrm>
              <a:off x="3072" y="2448"/>
              <a:ext cx="960" cy="958"/>
              <a:chOff x="2016" y="1920"/>
              <a:chExt cx="1680" cy="1680"/>
            </a:xfrm>
          </p:grpSpPr>
          <p:sp>
            <p:nvSpPr>
              <p:cNvPr id="115733" name="Oval 21"/>
              <p:cNvSpPr>
                <a:spLocks noChangeArrowheads="1"/>
              </p:cNvSpPr>
              <p:nvPr/>
            </p:nvSpPr>
            <p:spPr bwMode="gray">
              <a:xfrm>
                <a:off x="2015" y="1920"/>
                <a:ext cx="1681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tr-TR">
                  <a:latin typeface="Arial" charset="0"/>
                  <a:cs typeface="+mn-cs"/>
                </a:endParaRPr>
              </a:p>
            </p:txBody>
          </p:sp>
          <p:sp>
            <p:nvSpPr>
              <p:cNvPr id="115734" name="Freeform 22"/>
              <p:cNvSpPr>
                <a:spLocks/>
              </p:cNvSpPr>
              <p:nvPr/>
            </p:nvSpPr>
            <p:spPr bwMode="gray">
              <a:xfrm>
                <a:off x="2206" y="1948"/>
                <a:ext cx="1299" cy="633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tr-TR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11296" name="Text Box 23"/>
            <p:cNvSpPr txBox="1">
              <a:spLocks noChangeArrowheads="1"/>
            </p:cNvSpPr>
            <p:nvPr/>
          </p:nvSpPr>
          <p:spPr bwMode="gray">
            <a:xfrm>
              <a:off x="3015" y="2603"/>
              <a:ext cx="1017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tr-TR" sz="1400" b="1">
                  <a:solidFill>
                    <a:srgbClr val="FFFFFF"/>
                  </a:solidFill>
                </a:rPr>
                <a:t>Satış ve Pazarlama</a:t>
              </a:r>
              <a:endParaRPr lang="en-US" sz="1400" b="1">
                <a:solidFill>
                  <a:srgbClr val="FFFFFF"/>
                </a:solidFill>
              </a:endParaRPr>
            </a:p>
          </p:txBody>
        </p:sp>
        <p:sp>
          <p:nvSpPr>
            <p:cNvPr id="11297" name="Oval 24"/>
            <p:cNvSpPr>
              <a:spLocks noChangeArrowheads="1"/>
            </p:cNvSpPr>
            <p:nvPr/>
          </p:nvSpPr>
          <p:spPr bwMode="auto">
            <a:xfrm>
              <a:off x="3105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/>
            </a:p>
          </p:txBody>
        </p:sp>
      </p:grpSp>
      <p:grpSp>
        <p:nvGrpSpPr>
          <p:cNvPr id="11272" name="Group 25"/>
          <p:cNvGrpSpPr>
            <a:grpSpLocks/>
          </p:cNvGrpSpPr>
          <p:nvPr/>
        </p:nvGrpSpPr>
        <p:grpSpPr bwMode="auto">
          <a:xfrm>
            <a:off x="4914900" y="4929188"/>
            <a:ext cx="1300163" cy="1616075"/>
            <a:chOff x="4272" y="2448"/>
            <a:chExt cx="995" cy="1332"/>
          </a:xfrm>
        </p:grpSpPr>
        <p:grpSp>
          <p:nvGrpSpPr>
            <p:cNvPr id="11289" name="Group 26"/>
            <p:cNvGrpSpPr>
              <a:grpSpLocks/>
            </p:cNvGrpSpPr>
            <p:nvPr/>
          </p:nvGrpSpPr>
          <p:grpSpPr bwMode="auto">
            <a:xfrm>
              <a:off x="4273" y="2448"/>
              <a:ext cx="960" cy="965"/>
              <a:chOff x="2400" y="1488"/>
              <a:chExt cx="1152" cy="1152"/>
            </a:xfrm>
          </p:grpSpPr>
          <p:grpSp>
            <p:nvGrpSpPr>
              <p:cNvPr id="11291" name="Group 27"/>
              <p:cNvGrpSpPr>
                <a:grpSpLocks/>
              </p:cNvGrpSpPr>
              <p:nvPr/>
            </p:nvGrpSpPr>
            <p:grpSpPr bwMode="auto">
              <a:xfrm>
                <a:off x="2400" y="1488"/>
                <a:ext cx="1152" cy="1152"/>
                <a:chOff x="2016" y="1920"/>
                <a:chExt cx="1680" cy="1680"/>
              </a:xfrm>
            </p:grpSpPr>
            <p:sp>
              <p:nvSpPr>
                <p:cNvPr id="115740" name="Oval 28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tr-TR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115741" name="Freeform 29"/>
                <p:cNvSpPr>
                  <a:spLocks/>
                </p:cNvSpPr>
                <p:nvPr/>
              </p:nvSpPr>
              <p:spPr bwMode="gray">
                <a:xfrm>
                  <a:off x="2208" y="1947"/>
                  <a:ext cx="1297" cy="636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tr-TR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+mn-cs"/>
                  </a:endParaRPr>
                </a:p>
              </p:txBody>
            </p:sp>
          </p:grpSp>
          <p:sp>
            <p:nvSpPr>
              <p:cNvPr id="115742" name="Text Box 30"/>
              <p:cNvSpPr txBox="1">
                <a:spLocks noChangeArrowheads="1"/>
              </p:cNvSpPr>
              <p:nvPr/>
            </p:nvSpPr>
            <p:spPr bwMode="gray">
              <a:xfrm>
                <a:off x="2543" y="1910"/>
                <a:ext cx="853" cy="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tr-TR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+mn-cs"/>
                  </a:rPr>
                  <a:t>AR-GE</a:t>
                </a:r>
              </a:p>
            </p:txBody>
          </p:sp>
        </p:grpSp>
        <p:sp>
          <p:nvSpPr>
            <p:cNvPr id="115743" name="Oval 31"/>
            <p:cNvSpPr>
              <a:spLocks noChangeArrowheads="1"/>
            </p:cNvSpPr>
            <p:nvPr/>
          </p:nvSpPr>
          <p:spPr bwMode="auto">
            <a:xfrm>
              <a:off x="4272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tr-T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</p:grpSp>
      <p:sp>
        <p:nvSpPr>
          <p:cNvPr id="11273" name="32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535DE78-ADBC-428B-8ADB-9ECFC6D27C93}" type="slidenum">
              <a:rPr lang="en-US" smtClean="0">
                <a:latin typeface="Arial" pitchFamily="34" charset="0"/>
              </a:rPr>
              <a:pPr/>
              <a:t>6</a:t>
            </a:fld>
            <a:endParaRPr lang="en-US">
              <a:latin typeface="Arial" pitchFamily="34" charset="0"/>
            </a:endParaRPr>
          </a:p>
        </p:txBody>
      </p:sp>
      <p:grpSp>
        <p:nvGrpSpPr>
          <p:cNvPr id="11274" name="Group 25"/>
          <p:cNvGrpSpPr>
            <a:grpSpLocks/>
          </p:cNvGrpSpPr>
          <p:nvPr/>
        </p:nvGrpSpPr>
        <p:grpSpPr bwMode="auto">
          <a:xfrm>
            <a:off x="6557963" y="4598988"/>
            <a:ext cx="1300162" cy="1616075"/>
            <a:chOff x="4271" y="2448"/>
            <a:chExt cx="996" cy="1332"/>
          </a:xfrm>
        </p:grpSpPr>
        <p:grpSp>
          <p:nvGrpSpPr>
            <p:cNvPr id="11283" name="Group 26"/>
            <p:cNvGrpSpPr>
              <a:grpSpLocks/>
            </p:cNvGrpSpPr>
            <p:nvPr/>
          </p:nvGrpSpPr>
          <p:grpSpPr bwMode="auto">
            <a:xfrm>
              <a:off x="4271" y="2448"/>
              <a:ext cx="957" cy="965"/>
              <a:chOff x="2400" y="1488"/>
              <a:chExt cx="1152" cy="1152"/>
            </a:xfrm>
          </p:grpSpPr>
          <p:grpSp>
            <p:nvGrpSpPr>
              <p:cNvPr id="11285" name="Group 27"/>
              <p:cNvGrpSpPr>
                <a:grpSpLocks/>
              </p:cNvGrpSpPr>
              <p:nvPr/>
            </p:nvGrpSpPr>
            <p:grpSpPr bwMode="auto">
              <a:xfrm>
                <a:off x="2400" y="1488"/>
                <a:ext cx="1152" cy="1152"/>
                <a:chOff x="2016" y="1920"/>
                <a:chExt cx="1680" cy="1680"/>
              </a:xfrm>
            </p:grpSpPr>
            <p:sp>
              <p:nvSpPr>
                <p:cNvPr id="47" name="Oval 28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tr-TR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8" name="Freeform 29"/>
                <p:cNvSpPr>
                  <a:spLocks/>
                </p:cNvSpPr>
                <p:nvPr/>
              </p:nvSpPr>
              <p:spPr bwMode="gray">
                <a:xfrm>
                  <a:off x="2208" y="1947"/>
                  <a:ext cx="1296" cy="636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tr-TR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+mn-cs"/>
                  </a:endParaRPr>
                </a:p>
              </p:txBody>
            </p:sp>
          </p:grpSp>
          <p:sp>
            <p:nvSpPr>
              <p:cNvPr id="11286" name="Text Box 30"/>
              <p:cNvSpPr txBox="1">
                <a:spLocks noChangeArrowheads="1"/>
              </p:cNvSpPr>
              <p:nvPr/>
            </p:nvSpPr>
            <p:spPr bwMode="gray">
              <a:xfrm>
                <a:off x="2527" y="1673"/>
                <a:ext cx="940" cy="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tr-TR" sz="2000" b="1">
                    <a:solidFill>
                      <a:srgbClr val="FFFFFF"/>
                    </a:solidFill>
                  </a:rPr>
                  <a:t>Dış </a:t>
                </a:r>
              </a:p>
              <a:p>
                <a:pPr algn="ctr" eaLnBrk="0" hangingPunct="0"/>
                <a:r>
                  <a:rPr lang="tr-TR" sz="2000" b="1">
                    <a:solidFill>
                      <a:srgbClr val="FFFFFF"/>
                    </a:solidFill>
                  </a:rPr>
                  <a:t>Ticaret</a:t>
                </a:r>
                <a:endParaRPr lang="en-US" sz="2000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4" name="Oval 31"/>
            <p:cNvSpPr>
              <a:spLocks noChangeArrowheads="1"/>
            </p:cNvSpPr>
            <p:nvPr/>
          </p:nvSpPr>
          <p:spPr bwMode="auto">
            <a:xfrm>
              <a:off x="4272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tr-T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</p:grpSp>
      <p:grpSp>
        <p:nvGrpSpPr>
          <p:cNvPr id="11275" name="Group 6"/>
          <p:cNvGrpSpPr>
            <a:grpSpLocks/>
          </p:cNvGrpSpPr>
          <p:nvPr/>
        </p:nvGrpSpPr>
        <p:grpSpPr bwMode="auto">
          <a:xfrm>
            <a:off x="7843838" y="3525838"/>
            <a:ext cx="1300162" cy="1617662"/>
            <a:chOff x="576" y="2476"/>
            <a:chExt cx="995" cy="1304"/>
          </a:xfrm>
        </p:grpSpPr>
        <p:grpSp>
          <p:nvGrpSpPr>
            <p:cNvPr id="11277" name="Group 7"/>
            <p:cNvGrpSpPr>
              <a:grpSpLocks/>
            </p:cNvGrpSpPr>
            <p:nvPr/>
          </p:nvGrpSpPr>
          <p:grpSpPr bwMode="auto">
            <a:xfrm>
              <a:off x="576" y="2476"/>
              <a:ext cx="947" cy="954"/>
              <a:chOff x="624" y="1584"/>
              <a:chExt cx="1263" cy="1296"/>
            </a:xfrm>
          </p:grpSpPr>
          <p:grpSp>
            <p:nvGrpSpPr>
              <p:cNvPr id="11279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54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79" cy="167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tr-TR" sz="1600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11282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11280" name="Text Box 11"/>
              <p:cNvSpPr txBox="1">
                <a:spLocks noChangeArrowheads="1"/>
              </p:cNvSpPr>
              <p:nvPr/>
            </p:nvSpPr>
            <p:spPr bwMode="gray">
              <a:xfrm>
                <a:off x="711" y="2104"/>
                <a:ext cx="1176" cy="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tr-TR" sz="1600" b="1">
                    <a:solidFill>
                      <a:srgbClr val="FFFFFF"/>
                    </a:solidFill>
                  </a:rPr>
                  <a:t>Akademik</a:t>
                </a:r>
                <a:endParaRPr lang="en-US" sz="1600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278" name="Oval 12"/>
            <p:cNvSpPr>
              <a:spLocks noChangeArrowheads="1"/>
            </p:cNvSpPr>
            <p:nvPr/>
          </p:nvSpPr>
          <p:spPr bwMode="auto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 sz="1600"/>
            </a:p>
          </p:txBody>
        </p:sp>
      </p:grpSp>
      <p:sp>
        <p:nvSpPr>
          <p:cNvPr id="57" name="1 Başlık"/>
          <p:cNvSpPr txBox="1">
            <a:spLocks/>
          </p:cNvSpPr>
          <p:nvPr/>
        </p:nvSpPr>
        <p:spPr bwMode="white">
          <a:xfrm>
            <a:off x="1357313" y="428625"/>
            <a:ext cx="7391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tr-TR" sz="3200" b="1" kern="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KARİYER OLANAKLARI</a:t>
            </a:r>
          </a:p>
        </p:txBody>
      </p:sp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cap="small" dirty="0">
                <a:latin typeface="Calibri" pitchFamily="34" charset="0"/>
              </a:rPr>
              <a:t>DÜNYA’DA TEKSTİL MÜHENDİSLİĞİ BÖLÜMÜ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313" y="1228725"/>
            <a:ext cx="8643937" cy="4343400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/>
          <a:lstStyle/>
          <a:p>
            <a:pPr marL="273050" indent="-1588">
              <a:buFont typeface="Wingdings" pitchFamily="2" charset="2"/>
              <a:buNone/>
              <a:defRPr/>
            </a:pPr>
            <a:r>
              <a:rPr lang="tr-TR" sz="1800" dirty="0">
                <a:latin typeface="Calibri" pitchFamily="34" charset="0"/>
              </a:rPr>
              <a:t>Tekstil mühendisliği dünyada da oldukça popüler bir alandır ve git gide popülaritesi artmaktadır. </a:t>
            </a:r>
          </a:p>
          <a:p>
            <a:pPr>
              <a:buFont typeface="Wingdings" pitchFamily="2" charset="2"/>
              <a:buNone/>
              <a:defRPr/>
            </a:pPr>
            <a:r>
              <a:rPr lang="tr-TR" sz="1800" b="1" dirty="0">
                <a:latin typeface="Calibri" pitchFamily="34" charset="0"/>
              </a:rPr>
              <a:t>Dünyadaki En iyi 10 Tekstil Mühendisliği Bölümleri;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tr-TR" sz="1800" dirty="0">
                <a:latin typeface="Calibri" pitchFamily="34" charset="0"/>
              </a:rPr>
              <a:t>North Carolina </a:t>
            </a:r>
            <a:r>
              <a:rPr lang="tr-TR" sz="1800" dirty="0" err="1">
                <a:latin typeface="Calibri" pitchFamily="34" charset="0"/>
              </a:rPr>
              <a:t>State</a:t>
            </a:r>
            <a:r>
              <a:rPr lang="tr-TR" sz="1800" dirty="0">
                <a:latin typeface="Calibri" pitchFamily="34" charset="0"/>
              </a:rPr>
              <a:t> </a:t>
            </a:r>
            <a:r>
              <a:rPr lang="tr-TR" sz="1800" dirty="0" err="1">
                <a:latin typeface="Calibri" pitchFamily="34" charset="0"/>
              </a:rPr>
              <a:t>University</a:t>
            </a:r>
            <a:r>
              <a:rPr lang="tr-TR" sz="1800" dirty="0">
                <a:latin typeface="Calibri" pitchFamily="34" charset="0"/>
              </a:rPr>
              <a:t> (USA)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tr-TR" sz="1800" dirty="0" err="1">
                <a:latin typeface="Calibri" pitchFamily="34" charset="0"/>
              </a:rPr>
              <a:t>University</a:t>
            </a:r>
            <a:r>
              <a:rPr lang="tr-TR" sz="1800" dirty="0">
                <a:latin typeface="Calibri" pitchFamily="34" charset="0"/>
              </a:rPr>
              <a:t> of Nebraska-Lincoln (USA)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tr-TR" sz="1800" dirty="0" err="1">
                <a:latin typeface="Calibri" pitchFamily="34" charset="0"/>
              </a:rPr>
              <a:t>Saxion</a:t>
            </a:r>
            <a:r>
              <a:rPr lang="tr-TR" sz="1800" dirty="0">
                <a:latin typeface="Calibri" pitchFamily="34" charset="0"/>
              </a:rPr>
              <a:t> </a:t>
            </a:r>
            <a:r>
              <a:rPr lang="tr-TR" sz="1800" dirty="0" err="1">
                <a:latin typeface="Calibri" pitchFamily="34" charset="0"/>
              </a:rPr>
              <a:t>University</a:t>
            </a:r>
            <a:r>
              <a:rPr lang="tr-TR" sz="1800" dirty="0">
                <a:latin typeface="Calibri" pitchFamily="34" charset="0"/>
              </a:rPr>
              <a:t> of </a:t>
            </a:r>
            <a:r>
              <a:rPr lang="tr-TR" sz="1800" dirty="0" err="1">
                <a:latin typeface="Calibri" pitchFamily="34" charset="0"/>
              </a:rPr>
              <a:t>Applied</a:t>
            </a:r>
            <a:r>
              <a:rPr lang="tr-TR" sz="1800" dirty="0">
                <a:latin typeface="Calibri" pitchFamily="34" charset="0"/>
              </a:rPr>
              <a:t> </a:t>
            </a:r>
            <a:r>
              <a:rPr lang="tr-TR" sz="1800" dirty="0" err="1">
                <a:latin typeface="Calibri" pitchFamily="34" charset="0"/>
              </a:rPr>
              <a:t>Sciences</a:t>
            </a:r>
            <a:r>
              <a:rPr lang="tr-TR" sz="1800" dirty="0">
                <a:latin typeface="Calibri" pitchFamily="34" charset="0"/>
              </a:rPr>
              <a:t> (</a:t>
            </a:r>
            <a:r>
              <a:rPr lang="tr-TR" sz="1800" dirty="0" err="1">
                <a:latin typeface="Calibri" pitchFamily="34" charset="0"/>
              </a:rPr>
              <a:t>Netherlands</a:t>
            </a:r>
            <a:r>
              <a:rPr lang="tr-TR" sz="1800" dirty="0">
                <a:latin typeface="Calibri" pitchFamily="34" charset="0"/>
              </a:rPr>
              <a:t>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tr-TR" sz="1800" dirty="0" err="1">
                <a:latin typeface="Calibri" pitchFamily="34" charset="0"/>
              </a:rPr>
              <a:t>The</a:t>
            </a:r>
            <a:r>
              <a:rPr lang="tr-TR" sz="1800" dirty="0">
                <a:latin typeface="Calibri" pitchFamily="34" charset="0"/>
              </a:rPr>
              <a:t> </a:t>
            </a:r>
            <a:r>
              <a:rPr lang="tr-TR" sz="1800" dirty="0" err="1">
                <a:latin typeface="Calibri" pitchFamily="34" charset="0"/>
              </a:rPr>
              <a:t>University</a:t>
            </a:r>
            <a:r>
              <a:rPr lang="tr-TR" sz="1800" dirty="0">
                <a:latin typeface="Calibri" pitchFamily="34" charset="0"/>
              </a:rPr>
              <a:t> of </a:t>
            </a:r>
            <a:r>
              <a:rPr lang="tr-TR" sz="1800" dirty="0" err="1">
                <a:latin typeface="Calibri" pitchFamily="34" charset="0"/>
              </a:rPr>
              <a:t>Bolton</a:t>
            </a:r>
            <a:r>
              <a:rPr lang="tr-TR" sz="1800" dirty="0">
                <a:latin typeface="Calibri" pitchFamily="34" charset="0"/>
              </a:rPr>
              <a:t> (UK)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tr-TR" sz="1800" dirty="0" err="1">
                <a:latin typeface="Calibri" pitchFamily="34" charset="0"/>
              </a:rPr>
              <a:t>University</a:t>
            </a:r>
            <a:r>
              <a:rPr lang="tr-TR" sz="1800" dirty="0">
                <a:latin typeface="Calibri" pitchFamily="34" charset="0"/>
              </a:rPr>
              <a:t> of Manchester (UK)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tr-TR" sz="1800" dirty="0" err="1">
                <a:latin typeface="Calibri" pitchFamily="34" charset="0"/>
              </a:rPr>
              <a:t>University</a:t>
            </a:r>
            <a:r>
              <a:rPr lang="tr-TR" sz="1800" dirty="0">
                <a:latin typeface="Calibri" pitchFamily="34" charset="0"/>
              </a:rPr>
              <a:t> of </a:t>
            </a:r>
            <a:r>
              <a:rPr lang="tr-TR" sz="1800" dirty="0" err="1">
                <a:latin typeface="Calibri" pitchFamily="34" charset="0"/>
              </a:rPr>
              <a:t>Leeds</a:t>
            </a:r>
            <a:r>
              <a:rPr lang="tr-TR" sz="1800" dirty="0">
                <a:latin typeface="Calibri" pitchFamily="34" charset="0"/>
              </a:rPr>
              <a:t> (UK)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tr-TR" sz="1800" dirty="0">
                <a:latin typeface="Calibri" pitchFamily="34" charset="0"/>
              </a:rPr>
              <a:t>Dresden </a:t>
            </a:r>
            <a:r>
              <a:rPr lang="tr-TR" sz="1800" dirty="0" err="1">
                <a:latin typeface="Calibri" pitchFamily="34" charset="0"/>
              </a:rPr>
              <a:t>University</a:t>
            </a:r>
            <a:r>
              <a:rPr lang="tr-TR" sz="1800" dirty="0">
                <a:latin typeface="Calibri" pitchFamily="34" charset="0"/>
              </a:rPr>
              <a:t> of </a:t>
            </a:r>
            <a:r>
              <a:rPr lang="tr-TR" sz="1800" dirty="0" err="1">
                <a:latin typeface="Calibri" pitchFamily="34" charset="0"/>
              </a:rPr>
              <a:t>Technology</a:t>
            </a:r>
            <a:r>
              <a:rPr lang="tr-TR" sz="1800" dirty="0">
                <a:latin typeface="Calibri" pitchFamily="34" charset="0"/>
              </a:rPr>
              <a:t> (</a:t>
            </a:r>
            <a:r>
              <a:rPr lang="tr-TR" sz="1800" dirty="0" err="1">
                <a:latin typeface="Calibri" pitchFamily="34" charset="0"/>
              </a:rPr>
              <a:t>Germany</a:t>
            </a:r>
            <a:r>
              <a:rPr lang="tr-TR" sz="1800" dirty="0">
                <a:latin typeface="Calibri" pitchFamily="34" charset="0"/>
              </a:rPr>
              <a:t>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tr-TR" sz="1800" dirty="0">
                <a:latin typeface="Calibri" pitchFamily="34" charset="0"/>
              </a:rPr>
              <a:t>De </a:t>
            </a:r>
            <a:r>
              <a:rPr lang="tr-TR" sz="1800" dirty="0" err="1">
                <a:latin typeface="Calibri" pitchFamily="34" charset="0"/>
              </a:rPr>
              <a:t>Montfort</a:t>
            </a:r>
            <a:r>
              <a:rPr lang="tr-TR" sz="1800" dirty="0">
                <a:latin typeface="Calibri" pitchFamily="34" charset="0"/>
              </a:rPr>
              <a:t> </a:t>
            </a:r>
            <a:r>
              <a:rPr lang="tr-TR" sz="1800" dirty="0" err="1">
                <a:latin typeface="Calibri" pitchFamily="34" charset="0"/>
              </a:rPr>
              <a:t>University</a:t>
            </a:r>
            <a:r>
              <a:rPr lang="tr-TR" sz="1800" dirty="0">
                <a:latin typeface="Calibri" pitchFamily="34" charset="0"/>
              </a:rPr>
              <a:t> (UK)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tr-TR" sz="1800" dirty="0" err="1">
                <a:latin typeface="Calibri" pitchFamily="34" charset="0"/>
              </a:rPr>
              <a:t>Loughborough</a:t>
            </a:r>
            <a:r>
              <a:rPr lang="tr-TR" sz="1800" dirty="0">
                <a:latin typeface="Calibri" pitchFamily="34" charset="0"/>
              </a:rPr>
              <a:t> </a:t>
            </a:r>
            <a:r>
              <a:rPr lang="tr-TR" sz="1800" dirty="0" err="1">
                <a:latin typeface="Calibri" pitchFamily="34" charset="0"/>
              </a:rPr>
              <a:t>University</a:t>
            </a:r>
            <a:r>
              <a:rPr lang="tr-TR" sz="1800" dirty="0">
                <a:latin typeface="Calibri" pitchFamily="34" charset="0"/>
              </a:rPr>
              <a:t> (UK)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tr-TR" sz="1800" dirty="0" err="1">
                <a:latin typeface="Calibri" pitchFamily="34" charset="0"/>
              </a:rPr>
              <a:t>Heriot</a:t>
            </a:r>
            <a:r>
              <a:rPr lang="tr-TR" sz="1800" dirty="0">
                <a:latin typeface="Calibri" pitchFamily="34" charset="0"/>
              </a:rPr>
              <a:t>-</a:t>
            </a:r>
            <a:r>
              <a:rPr lang="tr-TR" sz="1800" dirty="0" err="1">
                <a:latin typeface="Calibri" pitchFamily="34" charset="0"/>
              </a:rPr>
              <a:t>Watt</a:t>
            </a:r>
            <a:r>
              <a:rPr lang="tr-TR" sz="1800" dirty="0">
                <a:latin typeface="Calibri" pitchFamily="34" charset="0"/>
              </a:rPr>
              <a:t> </a:t>
            </a:r>
            <a:r>
              <a:rPr lang="tr-TR" sz="1800" dirty="0" err="1">
                <a:latin typeface="Calibri" pitchFamily="34" charset="0"/>
              </a:rPr>
              <a:t>University</a:t>
            </a:r>
            <a:r>
              <a:rPr lang="tr-TR" sz="1800" dirty="0">
                <a:latin typeface="Calibri" pitchFamily="34" charset="0"/>
              </a:rPr>
              <a:t>, </a:t>
            </a:r>
            <a:r>
              <a:rPr lang="tr-TR" sz="1800" dirty="0" err="1">
                <a:latin typeface="Calibri" pitchFamily="34" charset="0"/>
              </a:rPr>
              <a:t>Edinburgh</a:t>
            </a:r>
            <a:r>
              <a:rPr lang="tr-TR" sz="1800" dirty="0">
                <a:latin typeface="Calibri" pitchFamily="34" charset="0"/>
              </a:rPr>
              <a:t> (UK) </a:t>
            </a:r>
          </a:p>
          <a:p>
            <a:pPr>
              <a:buFont typeface="Wingdings" pitchFamily="2" charset="2"/>
              <a:buNone/>
              <a:defRPr/>
            </a:pPr>
            <a:endParaRPr lang="en-US" sz="1800" dirty="0"/>
          </a:p>
        </p:txBody>
      </p:sp>
      <p:sp>
        <p:nvSpPr>
          <p:cNvPr id="14340" name="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6E479D9-2ECF-4F47-A16A-444D202E8862}" type="slidenum">
              <a:rPr lang="en-US" smtClean="0">
                <a:latin typeface="Arial" pitchFamily="34" charset="0"/>
              </a:rPr>
              <a:pPr/>
              <a:t>7</a:t>
            </a:fld>
            <a:endParaRPr lang="en-US">
              <a:latin typeface="Arial" pitchFamily="34" charset="0"/>
            </a:endParaRPr>
          </a:p>
        </p:txBody>
      </p:sp>
      <p:pic>
        <p:nvPicPr>
          <p:cNvPr id="14341" name="Picture 2" descr="http://1.bp.blogspot.com/-bVxIXvLrUQQ/UXQqYr_fsCI/AAAAAAAAG-Y/Pix3XfXb_TM/s1600/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3357563"/>
            <a:ext cx="4010025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Dikdörtgen"/>
          <p:cNvSpPr/>
          <p:nvPr/>
        </p:nvSpPr>
        <p:spPr>
          <a:xfrm>
            <a:off x="5000628" y="6072206"/>
            <a:ext cx="372291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dirty="0"/>
              <a:t>North Carolina </a:t>
            </a:r>
            <a:r>
              <a:rPr lang="tr-TR" dirty="0" err="1"/>
              <a:t>State</a:t>
            </a:r>
            <a:r>
              <a:rPr lang="tr-TR" dirty="0"/>
              <a:t> </a:t>
            </a:r>
            <a:r>
              <a:rPr lang="tr-TR" dirty="0" err="1"/>
              <a:t>University</a:t>
            </a:r>
            <a:endParaRPr lang="en-US" dirty="0"/>
          </a:p>
        </p:txBody>
      </p:sp>
      <p:sp>
        <p:nvSpPr>
          <p:cNvPr id="14345" name="7 Dikdörtgen"/>
          <p:cNvSpPr>
            <a:spLocks noChangeArrowheads="1"/>
          </p:cNvSpPr>
          <p:nvPr/>
        </p:nvSpPr>
        <p:spPr bwMode="auto">
          <a:xfrm>
            <a:off x="142875" y="5572125"/>
            <a:ext cx="47863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http://textilelearner.blogspot.com.tr/2013/04/top-ten-textile-universities-in-world.html</a:t>
            </a:r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AutoShape 3"/>
          <p:cNvSpPr>
            <a:spLocks noChangeArrowheads="1"/>
          </p:cNvSpPr>
          <p:nvPr/>
        </p:nvSpPr>
        <p:spPr bwMode="ltGray">
          <a:xfrm>
            <a:off x="5715007" y="3714750"/>
            <a:ext cx="3286117" cy="2714625"/>
          </a:xfrm>
          <a:prstGeom prst="rightArrow">
            <a:avLst>
              <a:gd name="adj1" fmla="val 79306"/>
              <a:gd name="adj2" fmla="val 32395"/>
            </a:avLst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tr-TR">
              <a:latin typeface="Arial" charset="0"/>
              <a:cs typeface="+mn-cs"/>
            </a:endParaRPr>
          </a:p>
        </p:txBody>
      </p:sp>
      <p:sp>
        <p:nvSpPr>
          <p:cNvPr id="93191" name="AutoShape 7"/>
          <p:cNvSpPr>
            <a:spLocks noChangeArrowheads="1"/>
          </p:cNvSpPr>
          <p:nvPr/>
        </p:nvSpPr>
        <p:spPr bwMode="auto">
          <a:xfrm>
            <a:off x="6000750" y="3714750"/>
            <a:ext cx="2857500" cy="2786063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tr-TR" sz="2400" b="1" dirty="0">
                <a:latin typeface="Calibri" pitchFamily="34" charset="0"/>
                <a:cs typeface="+mn-cs"/>
              </a:rPr>
              <a:t>Toplamda </a:t>
            </a:r>
          </a:p>
          <a:p>
            <a:pPr algn="ctr">
              <a:defRPr/>
            </a:pPr>
            <a:r>
              <a:rPr lang="tr-TR" sz="2400" b="1" dirty="0">
                <a:latin typeface="Calibri" pitchFamily="34" charset="0"/>
                <a:cs typeface="+mn-cs"/>
              </a:rPr>
              <a:t>14 üniversitede Tekstil Mühendisliği Bölümü vardır.</a:t>
            </a:r>
          </a:p>
          <a:p>
            <a:pPr algn="ctr">
              <a:defRPr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2292" name="8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38F9261-E870-47DA-A66A-0B65ECEEB4E6}" type="slidenum">
              <a:rPr lang="en-US" smtClean="0">
                <a:latin typeface="Arial" pitchFamily="34" charset="0"/>
              </a:rPr>
              <a:pPr/>
              <a:t>8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12293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/>
              <a:t>TÜRKİYE’DE TEKSTİL MÜHENDİSLİĞİ BÖLÜMÜ</a:t>
            </a:r>
          </a:p>
        </p:txBody>
      </p:sp>
      <p:pic>
        <p:nvPicPr>
          <p:cNvPr id="12303" name="Picture 2" descr="https://encrypted-tbn2.gstatic.com/images?q=tbn:ANd9GcTfw7cEM3TRHTgY6XBF6DXiooEDfX70AbTlFNbk2-XGkKFvf-T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357313"/>
            <a:ext cx="26003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1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908373"/>
              </p:ext>
            </p:extLst>
          </p:nvPr>
        </p:nvGraphicFramePr>
        <p:xfrm>
          <a:off x="611560" y="1357313"/>
          <a:ext cx="3638208" cy="4303952"/>
        </p:xfrm>
        <a:graphic>
          <a:graphicData uri="http://schemas.openxmlformats.org/drawingml/2006/table">
            <a:tbl>
              <a:tblPr/>
              <a:tblGrid>
                <a:gridCol w="3638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988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DOKUZ EYLÜL ÜNİVERSİTESİ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34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EGE ÜNİVERSİTESİ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34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GAZİANTEP ÜNİVERSİTESİ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34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İSTANBUL TEKNİK ÜNİVERSİTESİ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34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MARMARA ÜNİVERSİTESİ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34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PAMUKKALE ÜNİVERSİTESİ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34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BURSA ULUDAĞ ÜNİVERSİTESİ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34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ADIYAMAN ÜNİVERSİTESİ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34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TEKİRDAĞ</a:t>
                      </a:r>
                      <a:r>
                        <a:rPr lang="tr-TR" sz="12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NAMIK KEMAL ÜNİVERSİTESİ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534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ÇUKUROVA ÜNİVERSİTESİ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534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KAHRAMANMARAŞ SÜTÇÜ İMAM ÜNİVERSİTESİ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534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SÜLEYMAN DEMİREL ÜNİVERSİTESİ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534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ERCİYES ÜNİVERSİTESİ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88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UŞAK ÜNİVERSİTESİ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Metin kutusu 1"/>
          <p:cNvSpPr txBox="1"/>
          <p:nvPr/>
        </p:nvSpPr>
        <p:spPr>
          <a:xfrm>
            <a:off x="323528" y="5812469"/>
            <a:ext cx="867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tr-TR" sz="2000" b="1" dirty="0">
                <a:latin typeface="Calibri" pitchFamily="34" charset="0"/>
              </a:rPr>
              <a:t>Gaziantep Üniversitesi ve İstanbul Teknik Üniversitesi %100 İngilizce eğitim vermektedir.</a:t>
            </a:r>
            <a:endParaRPr lang="en-US" sz="2000" b="1" dirty="0"/>
          </a:p>
          <a:p>
            <a:endParaRPr lang="tr-TR" sz="2000" b="1" dirty="0"/>
          </a:p>
        </p:txBody>
      </p:sp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4"/>
          <p:cNvGrpSpPr>
            <a:grpSpLocks/>
          </p:cNvGrpSpPr>
          <p:nvPr/>
        </p:nvGrpSpPr>
        <p:grpSpPr bwMode="auto">
          <a:xfrm>
            <a:off x="142875" y="1071563"/>
            <a:ext cx="9001125" cy="4765675"/>
            <a:chOff x="90" y="675"/>
            <a:chExt cx="5670" cy="3002"/>
          </a:xfrm>
        </p:grpSpPr>
        <p:sp>
          <p:nvSpPr>
            <p:cNvPr id="15365" name="Text Box 18"/>
            <p:cNvSpPr txBox="1">
              <a:spLocks noChangeArrowheads="1"/>
            </p:cNvSpPr>
            <p:nvPr/>
          </p:nvSpPr>
          <p:spPr bwMode="auto">
            <a:xfrm>
              <a:off x="90" y="675"/>
              <a:ext cx="5670" cy="834"/>
            </a:xfrm>
            <a:prstGeom prst="rect">
              <a:avLst/>
            </a:prstGeom>
            <a:gradFill rotWithShape="1">
              <a:gsLst>
                <a:gs pos="0">
                  <a:srgbClr val="FFFF80"/>
                </a:gs>
                <a:gs pos="50000">
                  <a:srgbClr val="FFFFB3"/>
                </a:gs>
                <a:gs pos="100000">
                  <a:srgbClr val="FFFFD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tr-TR" sz="1600">
                  <a:latin typeface="Calibri" pitchFamily="34" charset="0"/>
                </a:rPr>
                <a:t>Eğitim-öğretime </a:t>
              </a:r>
              <a:r>
                <a:rPr lang="tr-TR" sz="1600" b="1">
                  <a:solidFill>
                    <a:srgbClr val="FF0000"/>
                  </a:solidFill>
                  <a:latin typeface="Calibri" pitchFamily="34" charset="0"/>
                </a:rPr>
                <a:t>1973 yılında ODTÜ Mühendislik Fakültesi</a:t>
              </a:r>
              <a:r>
                <a:rPr lang="tr-TR" sz="1600">
                  <a:latin typeface="Calibri" pitchFamily="34" charset="0"/>
                </a:rPr>
                <a:t>'ne bağlı olarak kurulan  Makine Mühendisliği Bölümü ile başlamıştır. </a:t>
              </a:r>
            </a:p>
            <a:p>
              <a:r>
                <a:rPr lang="tr-TR" sz="1600">
                  <a:latin typeface="Calibri" pitchFamily="34" charset="0"/>
                </a:rPr>
                <a:t>27 Haziran </a:t>
              </a:r>
              <a:r>
                <a:rPr lang="tr-TR" sz="1600" b="1">
                  <a:solidFill>
                    <a:srgbClr val="FF0000"/>
                  </a:solidFill>
                  <a:latin typeface="Calibri" pitchFamily="34" charset="0"/>
                </a:rPr>
                <a:t>1987 yılında</a:t>
              </a:r>
              <a:r>
                <a:rPr lang="tr-TR" sz="1600">
                  <a:latin typeface="Calibri" pitchFamily="34" charset="0"/>
                </a:rPr>
                <a:t> ise yeni  kurulan çeşitli fakülte  ve yüksekokulların da ilavesi ile Üniversitemiz </a:t>
              </a:r>
              <a:r>
                <a:rPr lang="tr-TR" sz="1600" b="1">
                  <a:latin typeface="Calibri" pitchFamily="34" charset="0"/>
                </a:rPr>
                <a:t>tüzel  kişiliğine </a:t>
              </a:r>
              <a:r>
                <a:rPr lang="tr-TR" sz="1600">
                  <a:latin typeface="Calibri" pitchFamily="34" charset="0"/>
                </a:rPr>
                <a:t>kavuşmuştur.</a:t>
              </a:r>
            </a:p>
            <a:p>
              <a:r>
                <a:rPr lang="tr-TR" sz="1600" b="1">
                  <a:latin typeface="Calibri" pitchFamily="34" charset="0"/>
                </a:rPr>
                <a:t>Türkçe / İngilizce eğitim verilmektedir.</a:t>
              </a:r>
            </a:p>
          </p:txBody>
        </p:sp>
        <p:sp>
          <p:nvSpPr>
            <p:cNvPr id="89092" name="Freeform 4"/>
            <p:cNvSpPr>
              <a:spLocks noEditPoints="1"/>
            </p:cNvSpPr>
            <p:nvPr/>
          </p:nvSpPr>
          <p:spPr bwMode="gray">
            <a:xfrm rot="-1358056">
              <a:off x="877" y="1765"/>
              <a:ext cx="3839" cy="1527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30196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>
                <a:latin typeface="Arial" charset="0"/>
                <a:cs typeface="+mn-cs"/>
              </a:endParaRPr>
            </a:p>
          </p:txBody>
        </p:sp>
        <p:sp>
          <p:nvSpPr>
            <p:cNvPr id="15367" name="Oval 19"/>
            <p:cNvSpPr>
              <a:spLocks noChangeArrowheads="1"/>
            </p:cNvSpPr>
            <p:nvPr/>
          </p:nvSpPr>
          <p:spPr bwMode="auto">
            <a:xfrm rot="-1543677">
              <a:off x="2766" y="1844"/>
              <a:ext cx="1065" cy="421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/>
            </a:p>
          </p:txBody>
        </p:sp>
        <p:sp>
          <p:nvSpPr>
            <p:cNvPr id="15368" name="Oval 20"/>
            <p:cNvSpPr>
              <a:spLocks noChangeArrowheads="1"/>
            </p:cNvSpPr>
            <p:nvPr/>
          </p:nvSpPr>
          <p:spPr bwMode="auto">
            <a:xfrm rot="20056323">
              <a:off x="4291" y="2466"/>
              <a:ext cx="1191" cy="395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/>
            </a:p>
          </p:txBody>
        </p:sp>
        <p:sp>
          <p:nvSpPr>
            <p:cNvPr id="15369" name="Oval 21"/>
            <p:cNvSpPr>
              <a:spLocks noChangeArrowheads="1"/>
            </p:cNvSpPr>
            <p:nvPr/>
          </p:nvSpPr>
          <p:spPr bwMode="auto">
            <a:xfrm rot="20056323">
              <a:off x="2366" y="3331"/>
              <a:ext cx="1165" cy="346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/>
            </a:p>
          </p:txBody>
        </p:sp>
        <p:sp>
          <p:nvSpPr>
            <p:cNvPr id="15371" name="Oval 23"/>
            <p:cNvSpPr>
              <a:spLocks noChangeArrowheads="1"/>
            </p:cNvSpPr>
            <p:nvPr/>
          </p:nvSpPr>
          <p:spPr bwMode="auto">
            <a:xfrm rot="-1543677">
              <a:off x="1296" y="2592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r-TR"/>
            </a:p>
          </p:txBody>
        </p:sp>
        <p:sp>
          <p:nvSpPr>
            <p:cNvPr id="89093" name="Oval 5"/>
            <p:cNvSpPr>
              <a:spLocks noChangeArrowheads="1"/>
            </p:cNvSpPr>
            <p:nvPr/>
          </p:nvSpPr>
          <p:spPr bwMode="gray">
            <a:xfrm>
              <a:off x="2407" y="1395"/>
              <a:ext cx="1013" cy="70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tr-TR">
                <a:latin typeface="Arial" charset="0"/>
                <a:cs typeface="+mn-cs"/>
              </a:endParaRPr>
            </a:p>
          </p:txBody>
        </p:sp>
        <p:sp>
          <p:nvSpPr>
            <p:cNvPr id="89094" name="Oval 6"/>
            <p:cNvSpPr>
              <a:spLocks noChangeArrowheads="1"/>
            </p:cNvSpPr>
            <p:nvPr/>
          </p:nvSpPr>
          <p:spPr bwMode="gray">
            <a:xfrm>
              <a:off x="765" y="2126"/>
              <a:ext cx="953" cy="69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tr-TR">
                <a:latin typeface="Arial" charset="0"/>
                <a:cs typeface="+mn-cs"/>
              </a:endParaRPr>
            </a:p>
          </p:txBody>
        </p:sp>
        <p:sp>
          <p:nvSpPr>
            <p:cNvPr id="89095" name="Oval 7"/>
            <p:cNvSpPr>
              <a:spLocks noChangeArrowheads="1"/>
            </p:cNvSpPr>
            <p:nvPr/>
          </p:nvSpPr>
          <p:spPr bwMode="gray">
            <a:xfrm>
              <a:off x="1854" y="2905"/>
              <a:ext cx="1177" cy="694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tr-TR">
                <a:latin typeface="Arial" charset="0"/>
                <a:cs typeface="+mn-cs"/>
              </a:endParaRPr>
            </a:p>
          </p:txBody>
        </p:sp>
        <p:sp>
          <p:nvSpPr>
            <p:cNvPr id="89097" name="Oval 9"/>
            <p:cNvSpPr>
              <a:spLocks noChangeArrowheads="1"/>
            </p:cNvSpPr>
            <p:nvPr/>
          </p:nvSpPr>
          <p:spPr bwMode="gray">
            <a:xfrm>
              <a:off x="3881" y="2094"/>
              <a:ext cx="1283" cy="74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tr-TR" b="1">
                <a:latin typeface="Arial" charset="0"/>
                <a:cs typeface="+mn-cs"/>
              </a:endParaRPr>
            </a:p>
          </p:txBody>
        </p:sp>
        <p:sp>
          <p:nvSpPr>
            <p:cNvPr id="15377" name="Text Box 10"/>
            <p:cNvSpPr txBox="1">
              <a:spLocks noChangeArrowheads="1"/>
            </p:cNvSpPr>
            <p:nvPr/>
          </p:nvSpPr>
          <p:spPr bwMode="white">
            <a:xfrm>
              <a:off x="810" y="2250"/>
              <a:ext cx="84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r-TR" b="1" dirty="0">
                  <a:solidFill>
                    <a:schemeClr val="bg1"/>
                  </a:solidFill>
                  <a:latin typeface="Verdana" pitchFamily="34" charset="0"/>
                </a:rPr>
                <a:t>20</a:t>
              </a:r>
            </a:p>
            <a:p>
              <a:pPr algn="ctr" eaLnBrk="0" hangingPunct="0"/>
              <a:r>
                <a:rPr lang="tr-TR" b="1" dirty="0">
                  <a:solidFill>
                    <a:schemeClr val="bg1"/>
                  </a:solidFill>
                  <a:latin typeface="Verdana" pitchFamily="34" charset="0"/>
                </a:rPr>
                <a:t>FAKÜLTE</a:t>
              </a:r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5378" name="Text Box 11"/>
            <p:cNvSpPr txBox="1">
              <a:spLocks noChangeArrowheads="1"/>
            </p:cNvSpPr>
            <p:nvPr/>
          </p:nvSpPr>
          <p:spPr bwMode="white">
            <a:xfrm>
              <a:off x="2475" y="1530"/>
              <a:ext cx="83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r-TR" b="1" dirty="0">
                  <a:solidFill>
                    <a:schemeClr val="bg1"/>
                  </a:solidFill>
                  <a:latin typeface="Verdana" pitchFamily="34" charset="0"/>
                </a:rPr>
                <a:t>6 </a:t>
              </a:r>
            </a:p>
            <a:p>
              <a:pPr algn="ctr" eaLnBrk="0" hangingPunct="0"/>
              <a:r>
                <a:rPr lang="tr-TR" b="1" dirty="0">
                  <a:solidFill>
                    <a:schemeClr val="bg1"/>
                  </a:solidFill>
                  <a:latin typeface="Verdana" pitchFamily="34" charset="0"/>
                </a:rPr>
                <a:t>ENSTİTÜ</a:t>
              </a:r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5379" name="Text Box 12"/>
            <p:cNvSpPr txBox="1">
              <a:spLocks noChangeArrowheads="1"/>
            </p:cNvSpPr>
            <p:nvPr/>
          </p:nvSpPr>
          <p:spPr bwMode="white">
            <a:xfrm>
              <a:off x="3814" y="2249"/>
              <a:ext cx="143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tr-TR" b="1" dirty="0">
                  <a:solidFill>
                    <a:schemeClr val="bg1"/>
                  </a:solidFill>
                  <a:latin typeface="Verdana" pitchFamily="34" charset="0"/>
                </a:rPr>
                <a:t>2 </a:t>
              </a:r>
            </a:p>
            <a:p>
              <a:pPr algn="ctr" eaLnBrk="0" hangingPunct="0"/>
              <a:r>
                <a:rPr lang="tr-TR" b="1" dirty="0">
                  <a:solidFill>
                    <a:schemeClr val="bg1"/>
                  </a:solidFill>
                  <a:latin typeface="Verdana" pitchFamily="34" charset="0"/>
                </a:rPr>
                <a:t>YÜKSEKOKUL</a:t>
              </a:r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5381" name="Text Box 14"/>
            <p:cNvSpPr txBox="1">
              <a:spLocks noChangeArrowheads="1"/>
            </p:cNvSpPr>
            <p:nvPr/>
          </p:nvSpPr>
          <p:spPr bwMode="white">
            <a:xfrm>
              <a:off x="1944" y="3050"/>
              <a:ext cx="106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r-TR" sz="1400" b="1" dirty="0">
                  <a:solidFill>
                    <a:schemeClr val="bg1"/>
                  </a:solidFill>
                  <a:latin typeface="Verdana" pitchFamily="34" charset="0"/>
                </a:rPr>
                <a:t>11 MESLEK </a:t>
              </a:r>
            </a:p>
            <a:p>
              <a:pPr algn="ctr" eaLnBrk="0" hangingPunct="0"/>
              <a:r>
                <a:rPr lang="tr-TR" sz="1400" b="1" dirty="0">
                  <a:solidFill>
                    <a:schemeClr val="bg1"/>
                  </a:solidFill>
                  <a:latin typeface="Verdana" pitchFamily="34" charset="0"/>
                </a:rPr>
                <a:t>YÜKSEKOKULU</a:t>
              </a:r>
              <a:endParaRPr lang="en-US" sz="14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5382" name="Line 16"/>
            <p:cNvSpPr>
              <a:spLocks noChangeShapeType="1"/>
            </p:cNvSpPr>
            <p:nvPr/>
          </p:nvSpPr>
          <p:spPr bwMode="black">
            <a:xfrm>
              <a:off x="1639" y="1545"/>
              <a:ext cx="1025" cy="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tr-TR"/>
            </a:p>
          </p:txBody>
        </p:sp>
        <p:cxnSp>
          <p:nvCxnSpPr>
            <p:cNvPr id="15383" name="AutoShape 17"/>
            <p:cNvCxnSpPr>
              <a:cxnSpLocks noChangeShapeType="1"/>
            </p:cNvCxnSpPr>
            <p:nvPr/>
          </p:nvCxnSpPr>
          <p:spPr bwMode="black">
            <a:xfrm flipH="1">
              <a:off x="559" y="1545"/>
              <a:ext cx="108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5363" name="24 Slayt Numarası Yer Tutucusu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6A8773B-B9E5-4E1A-A3F8-96533285A5E8}" type="slidenum">
              <a:rPr lang="en-US" smtClean="0">
                <a:latin typeface="Arial" pitchFamily="34" charset="0"/>
              </a:rPr>
              <a:pPr/>
              <a:t>9</a:t>
            </a:fld>
            <a:endParaRPr lang="en-US">
              <a:latin typeface="Arial" pitchFamily="34" charset="0"/>
            </a:endParaRPr>
          </a:p>
        </p:txBody>
      </p:sp>
      <p:sp>
        <p:nvSpPr>
          <p:cNvPr id="1536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GAZİANTEP ÜNİVERSİTESİ</a:t>
            </a:r>
          </a:p>
        </p:txBody>
      </p:sp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cdb2004117gl">
  <a:themeElements>
    <a:clrScheme name="Özel 4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284249"/>
      </a:accent5>
      <a:accent6>
        <a:srgbClr val="8E736A"/>
      </a:accent6>
      <a:hlink>
        <a:srgbClr val="B292CA"/>
      </a:hlink>
      <a:folHlink>
        <a:srgbClr val="6B5680"/>
      </a:folHlink>
    </a:clrScheme>
    <a:fontScheme name="Ofis Klasik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eknik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5929</TotalTime>
  <Words>1316</Words>
  <Application>Microsoft Macintosh PowerPoint</Application>
  <PresentationFormat>Ekran Gösterisi (4:3)</PresentationFormat>
  <Paragraphs>309</Paragraphs>
  <Slides>45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52" baseType="lpstr">
      <vt:lpstr>Arial</vt:lpstr>
      <vt:lpstr>Calibri</vt:lpstr>
      <vt:lpstr>Times New Roman</vt:lpstr>
      <vt:lpstr>Verdana</vt:lpstr>
      <vt:lpstr>Wingdings</vt:lpstr>
      <vt:lpstr>Wingdings 2</vt:lpstr>
      <vt:lpstr>cdb2004117gl</vt:lpstr>
      <vt:lpstr>  GAZİANTEP ÜNİVERSİTESİ  TEKSTİL MÜHENDİSLİĞİ BÖLÜMÜ 2023</vt:lpstr>
      <vt:lpstr>TEKSTİL MÜHENDİSİ KİMDİR?</vt:lpstr>
      <vt:lpstr>PowerPoint Sunusu</vt:lpstr>
      <vt:lpstr>PowerPoint Sunusu</vt:lpstr>
      <vt:lpstr>PowerPoint Sunusu</vt:lpstr>
      <vt:lpstr>PowerPoint Sunusu</vt:lpstr>
      <vt:lpstr>DÜNYA’DA TEKSTİL MÜHENDİSLİĞİ BÖLÜMÜ</vt:lpstr>
      <vt:lpstr>TÜRKİYE’DE TEKSTİL MÜHENDİSLİĞİ BÖLÜMÜ</vt:lpstr>
      <vt:lpstr>GAZİANTEP ÜNİVERSİTESİ</vt:lpstr>
      <vt:lpstr>GAZİANTEP ÜNİVERSİTESİ</vt:lpstr>
      <vt:lpstr>GAZİANTEP ÜNİVERSİTESİ</vt:lpstr>
      <vt:lpstr>PowerPoint Sunusu</vt:lpstr>
      <vt:lpstr>PowerPoint Sunusu</vt:lpstr>
      <vt:lpstr>PowerPoint Sunusu</vt:lpstr>
      <vt:lpstr>EĞİTİM</vt:lpstr>
      <vt:lpstr>LİSANS EĞİTİMİ</vt:lpstr>
      <vt:lpstr>LABORATUVARLAR</vt:lpstr>
      <vt:lpstr>LABORATUVARLAR</vt:lpstr>
      <vt:lpstr>LABORATUVARLAR</vt:lpstr>
      <vt:lpstr>LABORATUVARLAR</vt:lpstr>
      <vt:lpstr>LABORATUVARLAR</vt:lpstr>
      <vt:lpstr>PowerPoint Sunusu</vt:lpstr>
      <vt:lpstr>DR. ABDULKADİR KONUKOĞLU TEKSTİL UYGULAMA MERKEZİ</vt:lpstr>
      <vt:lpstr>AKADEMİK KADRO</vt:lpstr>
      <vt:lpstr>BÖLÜMÜMÜZÜN BAŞARILARI</vt:lpstr>
      <vt:lpstr>PowerPoint Sunusu</vt:lpstr>
      <vt:lpstr>PowerPoint Sunusu</vt:lpstr>
      <vt:lpstr>BÖLÜMÜMÜZÜN BAŞARILARI</vt:lpstr>
      <vt:lpstr>BÖLÜMÜMÜZÜN BAŞARILARI</vt:lpstr>
      <vt:lpstr>BÖLÜMÜMÜZÜN BAŞARILARI</vt:lpstr>
      <vt:lpstr>BÖLÜMÜMÜZÜN BAŞARILARI</vt:lpstr>
      <vt:lpstr>PowerPoint Sunusu</vt:lpstr>
      <vt:lpstr>PowerPoint Sunusu</vt:lpstr>
      <vt:lpstr>PowerPoint Sunusu</vt:lpstr>
      <vt:lpstr>NEDEN GAÜN TEKSTİL MÜHENDİSLİĞİ?</vt:lpstr>
      <vt:lpstr>NEDEN GAÜN TEKSTİL MÜHENDİSLİĞİ?</vt:lpstr>
      <vt:lpstr>NEDEN GAÜN TEKSTİL MÜHENDİSLİĞİ?</vt:lpstr>
      <vt:lpstr>NEDEN GAÜN TEKSTİL MÜHENDİSLİĞİ?</vt:lpstr>
      <vt:lpstr>NEDEN GAÜN TEKSTİL MÜHENDİSLİĞİ?</vt:lpstr>
      <vt:lpstr>NEDEN GAÜN TEKSTİL MÜHENDİSLİĞİ?</vt:lpstr>
      <vt:lpstr>NEDEN GAÜN TEKSTİL MÜHENDİSLİĞİ?</vt:lpstr>
      <vt:lpstr>NEDEN GAÜN TEKSTİL MÜHENDİSLİĞİ?</vt:lpstr>
      <vt:lpstr>NEDEN GAÜN TEKSTİL MÜHENDİSLİĞİ?</vt:lpstr>
      <vt:lpstr>SONSÖZ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Esin</dc:creator>
  <cp:lastModifiedBy>S. G. Serdar</cp:lastModifiedBy>
  <cp:revision>547</cp:revision>
  <dcterms:created xsi:type="dcterms:W3CDTF">2015-11-11T19:45:58Z</dcterms:created>
  <dcterms:modified xsi:type="dcterms:W3CDTF">2023-07-27T10:59:11Z</dcterms:modified>
</cp:coreProperties>
</file>